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309" r:id="rId3"/>
    <p:sldId id="258" r:id="rId4"/>
    <p:sldId id="310" r:id="rId5"/>
    <p:sldId id="260" r:id="rId6"/>
    <p:sldId id="311" r:id="rId7"/>
    <p:sldId id="312" r:id="rId8"/>
    <p:sldId id="263" r:id="rId9"/>
    <p:sldId id="313" r:id="rId10"/>
    <p:sldId id="314" r:id="rId11"/>
    <p:sldId id="315" r:id="rId12"/>
    <p:sldId id="316" r:id="rId13"/>
    <p:sldId id="317" r:id="rId14"/>
    <p:sldId id="31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319" r:id="rId25"/>
    <p:sldId id="279" r:id="rId26"/>
    <p:sldId id="280" r:id="rId27"/>
    <p:sldId id="320" r:id="rId28"/>
    <p:sldId id="282" r:id="rId29"/>
    <p:sldId id="283" r:id="rId30"/>
    <p:sldId id="284" r:id="rId31"/>
    <p:sldId id="321" r:id="rId32"/>
    <p:sldId id="286" r:id="rId33"/>
    <p:sldId id="322" r:id="rId34"/>
    <p:sldId id="288" r:id="rId35"/>
    <p:sldId id="323" r:id="rId36"/>
    <p:sldId id="290" r:id="rId37"/>
    <p:sldId id="291" r:id="rId38"/>
    <p:sldId id="292" r:id="rId39"/>
    <p:sldId id="324" r:id="rId40"/>
    <p:sldId id="294" r:id="rId41"/>
    <p:sldId id="325" r:id="rId42"/>
    <p:sldId id="295" r:id="rId43"/>
    <p:sldId id="296" r:id="rId44"/>
    <p:sldId id="326" r:id="rId45"/>
    <p:sldId id="327" r:id="rId46"/>
    <p:sldId id="328" r:id="rId47"/>
    <p:sldId id="329" r:id="rId48"/>
    <p:sldId id="330" r:id="rId49"/>
    <p:sldId id="302" r:id="rId50"/>
    <p:sldId id="331" r:id="rId5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96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FEF8-02EC-4C62-9E37-629EE0CFA0CE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B15381A-745C-4831-A177-BB19BED99B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295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FEF8-02EC-4C62-9E37-629EE0CFA0CE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5381A-745C-4831-A177-BB19BED99B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61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FEF8-02EC-4C62-9E37-629EE0CFA0CE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B15381A-745C-4831-A177-BB19BED99B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206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FEF8-02EC-4C62-9E37-629EE0CFA0CE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B15381A-745C-4831-A177-BB19BED99B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436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FEF8-02EC-4C62-9E37-629EE0CFA0CE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B15381A-745C-4831-A177-BB19BED99B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8211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FEF8-02EC-4C62-9E37-629EE0CFA0CE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5381A-745C-4831-A177-BB19BED99B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618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FEF8-02EC-4C62-9E37-629EE0CFA0CE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5381A-745C-4831-A177-BB19BED99B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921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FEF8-02EC-4C62-9E37-629EE0CFA0CE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5381A-745C-4831-A177-BB19BED99B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512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FEF8-02EC-4C62-9E37-629EE0CFA0CE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15381A-745C-4831-A177-BB19BED99B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981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FEF8-02EC-4C62-9E37-629EE0CFA0CE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B15381A-745C-4831-A177-BB19BED99B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68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FEF8-02EC-4C62-9E37-629EE0CFA0CE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B15381A-745C-4831-A177-BB19BED99BF9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549348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FEF8-02EC-4C62-9E37-629EE0CFA0CE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15381A-745C-4831-A177-BB19BED99B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133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FEF8-02EC-4C62-9E37-629EE0CFA0CE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15381A-745C-4831-A177-BB19BED99BF9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708215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FEF8-02EC-4C62-9E37-629EE0CFA0CE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15381A-745C-4831-A177-BB19BED99B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92744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FEF8-02EC-4C62-9E37-629EE0CFA0CE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5381A-745C-4831-A177-BB19BED99B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26772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FEF8-02EC-4C62-9E37-629EE0CFA0CE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5381A-745C-4831-A177-BB19BED99B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4062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8FEF8-02EC-4C62-9E37-629EE0CFA0CE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B15381A-745C-4831-A177-BB19BED99B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09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Электрмен</a:t>
            </a:r>
            <a:r>
              <a:rPr lang="ru-RU" dirty="0"/>
              <a:t> </a:t>
            </a:r>
            <a:r>
              <a:rPr lang="ru-RU" dirty="0" err="1"/>
              <a:t>жабдықтауды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жүйелеріндегі</a:t>
            </a:r>
            <a:r>
              <a:rPr lang="ru-RU" dirty="0"/>
              <a:t> </a:t>
            </a:r>
            <a:r>
              <a:rPr lang="ru-RU" dirty="0" err="1"/>
              <a:t>ақпарат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1357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629920"/>
            <a:ext cx="8915400" cy="5281302"/>
          </a:xfrm>
        </p:spPr>
        <p:txBody>
          <a:bodyPr/>
          <a:lstStyle/>
          <a:p>
            <a:r>
              <a:rPr lang="ru-RU" dirty="0" err="1"/>
              <a:t>Ақпарат</a:t>
            </a:r>
            <a:r>
              <a:rPr lang="ru-RU" dirty="0"/>
              <a:t> </a:t>
            </a:r>
            <a:r>
              <a:rPr lang="ru-RU" dirty="0" err="1"/>
              <a:t>алушыға</a:t>
            </a:r>
            <a:r>
              <a:rPr lang="ru-RU" dirty="0"/>
              <a:t> </a:t>
            </a:r>
            <a:r>
              <a:rPr lang="ru-RU" dirty="0" err="1"/>
              <a:t>алдын</a:t>
            </a:r>
            <a:r>
              <a:rPr lang="ru-RU" dirty="0"/>
              <a:t> ала </a:t>
            </a:r>
            <a:r>
              <a:rPr lang="ru-RU" dirty="0" err="1"/>
              <a:t>белгісіз</a:t>
            </a:r>
            <a:r>
              <a:rPr lang="ru-RU" dirty="0"/>
              <a:t> </a:t>
            </a:r>
            <a:r>
              <a:rPr lang="ru-RU" dirty="0" err="1"/>
              <a:t>хабарламада</a:t>
            </a:r>
            <a:r>
              <a:rPr lang="ru-RU" dirty="0"/>
              <a:t> бар </a:t>
            </a:r>
            <a:r>
              <a:rPr lang="ru-RU" dirty="0" err="1"/>
              <a:t>мәліметтерді</a:t>
            </a:r>
            <a:r>
              <a:rPr lang="ru-RU" dirty="0"/>
              <a:t> </a:t>
            </a:r>
            <a:r>
              <a:rPr lang="ru-RU" dirty="0" err="1" smtClean="0"/>
              <a:t>білдіреді</a:t>
            </a:r>
            <a:endParaRPr lang="ru-RU" dirty="0" smtClean="0"/>
          </a:p>
          <a:p>
            <a:r>
              <a:rPr lang="ru-RU" dirty="0" err="1" smtClean="0"/>
              <a:t>Хабарлама</a:t>
            </a:r>
            <a:r>
              <a:rPr lang="ru-RU" dirty="0" smtClean="0"/>
              <a:t> </a:t>
            </a:r>
            <a:r>
              <a:rPr lang="ru-RU" dirty="0" err="1"/>
              <a:t>дегеніміз-хабарлама</a:t>
            </a:r>
            <a:r>
              <a:rPr lang="ru-RU" dirty="0"/>
              <a:t> </a:t>
            </a:r>
            <a:r>
              <a:rPr lang="ru-RU" dirty="0" err="1"/>
              <a:t>көзінен</a:t>
            </a:r>
            <a:r>
              <a:rPr lang="ru-RU" dirty="0"/>
              <a:t> </a:t>
            </a:r>
            <a:r>
              <a:rPr lang="ru-RU" dirty="0" err="1"/>
              <a:t>хабарлама</a:t>
            </a:r>
            <a:r>
              <a:rPr lang="ru-RU" dirty="0"/>
              <a:t> </a:t>
            </a:r>
            <a:r>
              <a:rPr lang="ru-RU" dirty="0" err="1"/>
              <a:t>алушыға</a:t>
            </a:r>
            <a:r>
              <a:rPr lang="ru-RU" dirty="0"/>
              <a:t> </a:t>
            </a:r>
            <a:r>
              <a:rPr lang="ru-RU" dirty="0" err="1"/>
              <a:t>жіберілетін</a:t>
            </a:r>
            <a:r>
              <a:rPr lang="ru-RU" dirty="0"/>
              <a:t> 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оқиға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құбылыс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ақпарат</a:t>
            </a:r>
            <a:r>
              <a:rPr lang="ru-RU" dirty="0"/>
              <a:t>. </a:t>
            </a:r>
            <a:r>
              <a:rPr lang="ru-RU" dirty="0" err="1"/>
              <a:t>Хабарламалар</a:t>
            </a:r>
            <a:r>
              <a:rPr lang="ru-RU" dirty="0"/>
              <a:t> </a:t>
            </a:r>
            <a:r>
              <a:rPr lang="ru-RU" dirty="0" err="1"/>
              <a:t>байланыс</a:t>
            </a:r>
            <a:r>
              <a:rPr lang="ru-RU" dirty="0"/>
              <a:t> </a:t>
            </a:r>
            <a:r>
              <a:rPr lang="ru-RU" dirty="0" err="1" smtClean="0"/>
              <a:t>каналдары</a:t>
            </a:r>
            <a:r>
              <a:rPr lang="ru-RU" dirty="0" smtClean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/>
              <a:t>сигналдар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 smtClean="0"/>
              <a:t>беріледі</a:t>
            </a:r>
            <a:endParaRPr lang="ru-RU" dirty="0" smtClean="0"/>
          </a:p>
          <a:p>
            <a:r>
              <a:rPr lang="ru-RU" dirty="0"/>
              <a:t>Сигнал-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параметрлері</a:t>
            </a:r>
            <a:r>
              <a:rPr lang="ru-RU" dirty="0"/>
              <a:t> 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хабарламаға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келетін</a:t>
            </a:r>
            <a:r>
              <a:rPr lang="ru-RU" dirty="0"/>
              <a:t> </a:t>
            </a:r>
            <a:r>
              <a:rPr lang="ru-RU" dirty="0" err="1"/>
              <a:t>физикалық</a:t>
            </a:r>
            <a:r>
              <a:rPr lang="ru-RU" dirty="0"/>
              <a:t> процесс. Сигнал </a:t>
            </a:r>
            <a:r>
              <a:rPr lang="ru-RU" dirty="0" err="1"/>
              <a:t>әрқашан</a:t>
            </a:r>
            <a:r>
              <a:rPr lang="ru-RU" dirty="0"/>
              <a:t> 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факт, </a:t>
            </a:r>
            <a:r>
              <a:rPr lang="ru-RU" dirty="0" err="1"/>
              <a:t>оқиға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құбылыс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жасалады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оған</a:t>
            </a:r>
            <a:r>
              <a:rPr lang="ru-RU" dirty="0"/>
              <a:t> </a:t>
            </a:r>
            <a:r>
              <a:rPr lang="ru-RU" dirty="0" err="1"/>
              <a:t>тәуелсіз</a:t>
            </a:r>
            <a:r>
              <a:rPr lang="ru-RU" dirty="0"/>
              <a:t> </a:t>
            </a:r>
            <a:r>
              <a:rPr lang="ru-RU" dirty="0" err="1"/>
              <a:t>физикалық</a:t>
            </a:r>
            <a:r>
              <a:rPr lang="ru-RU" dirty="0"/>
              <a:t> </a:t>
            </a:r>
            <a:r>
              <a:rPr lang="ru-RU" dirty="0" err="1"/>
              <a:t>сипатқа</a:t>
            </a:r>
            <a:r>
              <a:rPr lang="ru-RU" dirty="0"/>
              <a:t> </a:t>
            </a:r>
            <a:r>
              <a:rPr lang="ru-RU" dirty="0" err="1"/>
              <a:t>ие</a:t>
            </a:r>
            <a:r>
              <a:rPr lang="ru-RU" dirty="0"/>
              <a:t>. </a:t>
            </a:r>
            <a:r>
              <a:rPr lang="ru-RU" dirty="0" err="1"/>
              <a:t>Хабарлама</a:t>
            </a:r>
            <a:r>
              <a:rPr lang="ru-RU" dirty="0"/>
              <a:t> сигналы </a:t>
            </a:r>
            <a:r>
              <a:rPr lang="ru-RU" dirty="0" err="1"/>
              <a:t>арасында</a:t>
            </a:r>
            <a:r>
              <a:rPr lang="ru-RU" dirty="0"/>
              <a:t> </a:t>
            </a:r>
            <a:r>
              <a:rPr lang="ru-RU" dirty="0" err="1"/>
              <a:t>бөлшек</a:t>
            </a:r>
            <a:r>
              <a:rPr lang="ru-RU" dirty="0"/>
              <a:t> пен </a:t>
            </a:r>
            <a:r>
              <a:rPr lang="ru-RU" dirty="0" err="1"/>
              <a:t>сурет</a:t>
            </a:r>
            <a:r>
              <a:rPr lang="ru-RU" dirty="0"/>
              <a:t> </a:t>
            </a:r>
            <a:r>
              <a:rPr lang="ru-RU" dirty="0" err="1"/>
              <a:t>арасындағы</a:t>
            </a:r>
            <a:r>
              <a:rPr lang="ru-RU" dirty="0"/>
              <a:t> </a:t>
            </a:r>
            <a:r>
              <a:rPr lang="ru-RU" dirty="0" err="1"/>
              <a:t>шартты</a:t>
            </a:r>
            <a:r>
              <a:rPr lang="ru-RU" dirty="0"/>
              <a:t> </a:t>
            </a:r>
            <a:r>
              <a:rPr lang="ru-RU" dirty="0" err="1"/>
              <a:t>сәйкестік</a:t>
            </a:r>
            <a:r>
              <a:rPr lang="ru-RU" dirty="0"/>
              <a:t> бар</a:t>
            </a:r>
          </a:p>
        </p:txBody>
      </p:sp>
    </p:spTree>
    <p:extLst>
      <p:ext uri="{BB962C8B-B14F-4D97-AF65-F5344CB8AC3E}">
        <p14:creationId xmlns:p14="http://schemas.microsoft.com/office/powerpoint/2010/main" val="1625930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112" y="1433512"/>
            <a:ext cx="11022175" cy="456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349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656823"/>
            <a:ext cx="8915400" cy="5254399"/>
          </a:xfrm>
        </p:spPr>
        <p:txBody>
          <a:bodyPr/>
          <a:lstStyle/>
          <a:p>
            <a:r>
              <a:rPr lang="kk-KZ" dirty="0" smtClean="0"/>
              <a:t>Акпаратты беру жүйесі хабарлама көзінен (ИС), коддату құрылғысынан (</a:t>
            </a:r>
            <a:r>
              <a:rPr lang="kk-KZ" dirty="0"/>
              <a:t>КУ), сигналды байланыс </a:t>
            </a:r>
            <a:r>
              <a:rPr lang="kk-KZ" dirty="0" smtClean="0"/>
              <a:t>каналы (КС( </a:t>
            </a:r>
            <a:r>
              <a:rPr lang="kk-KZ" dirty="0"/>
              <a:t>арқылы беруге ыңғайлы түрге </a:t>
            </a:r>
            <a:r>
              <a:rPr lang="kk-KZ" dirty="0" smtClean="0"/>
              <a:t>түрлендіреді, БК беріліс-модулятордан (ПМ), байланысжелісінен (ЛС) және қабылдағыш – демодулятордан  (ПД) турады,  қабылдағыш – демодулятор сигналды бастапқы күйіне түрлендіреді, декодтау құрылғысы (ДУ) сигналды хабарламаға түрлендіреді және хабарлама алушыға (ПС) жібереді</a:t>
            </a:r>
          </a:p>
          <a:p>
            <a:r>
              <a:rPr lang="ru-RU" dirty="0" err="1"/>
              <a:t>Байланыс</a:t>
            </a:r>
            <a:r>
              <a:rPr lang="ru-RU" dirty="0"/>
              <a:t> </a:t>
            </a:r>
            <a:r>
              <a:rPr lang="ru-RU" dirty="0" smtClean="0"/>
              <a:t>каналы-</a:t>
            </a:r>
            <a:r>
              <a:rPr lang="ru-RU" dirty="0" err="1" smtClean="0"/>
              <a:t>бұл</a:t>
            </a:r>
            <a:r>
              <a:rPr lang="ru-RU" dirty="0" smtClean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байланыс</a:t>
            </a:r>
            <a:r>
              <a:rPr lang="ru-RU" dirty="0"/>
              <a:t> </a:t>
            </a:r>
            <a:r>
              <a:rPr lang="ru-RU" dirty="0" err="1"/>
              <a:t>желісі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әртүрлі</a:t>
            </a:r>
            <a:r>
              <a:rPr lang="ru-RU" dirty="0"/>
              <a:t> </a:t>
            </a:r>
            <a:r>
              <a:rPr lang="ru-RU" dirty="0" err="1"/>
              <a:t>хабарламалардың</a:t>
            </a:r>
            <a:r>
              <a:rPr lang="ru-RU" dirty="0"/>
              <a:t> </a:t>
            </a:r>
            <a:r>
              <a:rPr lang="ru-RU" dirty="0" err="1"/>
              <a:t>тәуелсіз</a:t>
            </a:r>
            <a:r>
              <a:rPr lang="ru-RU" dirty="0"/>
              <a:t> </a:t>
            </a:r>
            <a:r>
              <a:rPr lang="ru-RU" dirty="0" err="1"/>
              <a:t>берілуін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ететін</a:t>
            </a:r>
            <a:r>
              <a:rPr lang="ru-RU" dirty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құралдардың</a:t>
            </a:r>
            <a:r>
              <a:rPr lang="ru-RU" dirty="0"/>
              <a:t> </a:t>
            </a:r>
            <a:r>
              <a:rPr lang="ru-RU" dirty="0" err="1" smtClean="0"/>
              <a:t>жиынтығы</a:t>
            </a:r>
            <a:r>
              <a:rPr lang="ru-RU" dirty="0" smtClean="0"/>
              <a:t>.  </a:t>
            </a:r>
            <a:r>
              <a:rPr lang="ru-RU" dirty="0" err="1" smtClean="0"/>
              <a:t>Байланыс</a:t>
            </a:r>
            <a:r>
              <a:rPr lang="ru-RU" dirty="0" smtClean="0"/>
              <a:t> каналы </a:t>
            </a:r>
            <a:r>
              <a:rPr lang="ru-RU" dirty="0" err="1" smtClean="0"/>
              <a:t>арқылы</a:t>
            </a:r>
            <a:r>
              <a:rPr lang="ru-RU" dirty="0" smtClean="0"/>
              <a:t> </a:t>
            </a:r>
            <a:r>
              <a:rPr lang="ru-RU" dirty="0" err="1" smtClean="0"/>
              <a:t>хабарламалар</a:t>
            </a:r>
            <a:r>
              <a:rPr lang="ru-RU" dirty="0" smtClean="0"/>
              <a:t> </a:t>
            </a:r>
            <a:r>
              <a:rPr lang="ru-RU" dirty="0" err="1" smtClean="0"/>
              <a:t>берілгенде</a:t>
            </a:r>
            <a:r>
              <a:rPr lang="ru-RU" dirty="0"/>
              <a:t> </a:t>
            </a:r>
            <a:r>
              <a:rPr lang="ru-RU" dirty="0" err="1" smtClean="0"/>
              <a:t>әр</a:t>
            </a:r>
            <a:r>
              <a:rPr lang="ru-RU" dirty="0" smtClean="0"/>
              <a:t> </a:t>
            </a:r>
            <a:r>
              <a:rPr lang="ru-RU" dirty="0" err="1" smtClean="0"/>
              <a:t>түрлі</a:t>
            </a:r>
            <a:r>
              <a:rPr lang="ru-RU" dirty="0" smtClean="0"/>
              <a:t> </a:t>
            </a:r>
            <a:r>
              <a:rPr lang="ru-RU" dirty="0" err="1" smtClean="0"/>
              <a:t>кедергілер</a:t>
            </a:r>
            <a:r>
              <a:rPr lang="ru-RU" dirty="0" smtClean="0"/>
              <a:t> </a:t>
            </a:r>
            <a:r>
              <a:rPr lang="ru-RU" dirty="0" err="1" smtClean="0"/>
              <a:t>пайда</a:t>
            </a:r>
            <a:r>
              <a:rPr lang="ru-RU" dirty="0" smtClean="0"/>
              <a:t> </a:t>
            </a:r>
            <a:r>
              <a:rPr lang="ru-RU" dirty="0" err="1" smtClean="0"/>
              <a:t>болуы</a:t>
            </a:r>
            <a:r>
              <a:rPr lang="ru-RU" dirty="0" smtClean="0"/>
              <a:t> </a:t>
            </a:r>
            <a:r>
              <a:rPr lang="ru-RU" dirty="0" err="1" smtClean="0"/>
              <a:t>мүмкін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243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35421" y="631064"/>
            <a:ext cx="8915400" cy="5215763"/>
          </a:xfrm>
        </p:spPr>
        <p:txBody>
          <a:bodyPr>
            <a:normAutofit/>
          </a:bodyPr>
          <a:lstStyle/>
          <a:p>
            <a:r>
              <a:rPr lang="ru-RU" dirty="0" err="1"/>
              <a:t>Кедергі</a:t>
            </a:r>
            <a:r>
              <a:rPr lang="ru-RU" dirty="0"/>
              <a:t>-сигнал беру </a:t>
            </a:r>
            <a:r>
              <a:rPr lang="ru-RU" dirty="0" err="1"/>
              <a:t>процесінде</a:t>
            </a:r>
            <a:r>
              <a:rPr lang="ru-RU" dirty="0"/>
              <a:t>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болатын</a:t>
            </a:r>
            <a:r>
              <a:rPr lang="ru-RU" dirty="0"/>
              <a:t> </a:t>
            </a:r>
            <a:r>
              <a:rPr lang="ru-RU" dirty="0" err="1"/>
              <a:t>кез-келген</a:t>
            </a:r>
            <a:r>
              <a:rPr lang="ru-RU" dirty="0"/>
              <a:t> </a:t>
            </a:r>
            <a:r>
              <a:rPr lang="ru-RU" dirty="0" err="1"/>
              <a:t>кедергі</a:t>
            </a:r>
            <a:r>
              <a:rPr lang="ru-RU" dirty="0"/>
              <a:t> </a:t>
            </a:r>
            <a:r>
              <a:rPr lang="ru-RU" dirty="0" err="1"/>
              <a:t>әсері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Кедергілерді</a:t>
            </a:r>
            <a:r>
              <a:rPr lang="ru-RU" dirty="0" smtClean="0"/>
              <a:t> </a:t>
            </a:r>
            <a:r>
              <a:rPr lang="ru-RU" dirty="0" err="1" smtClean="0"/>
              <a:t>Сыртқы</a:t>
            </a:r>
            <a:r>
              <a:rPr lang="ru-RU" dirty="0" smtClean="0"/>
              <a:t> </a:t>
            </a:r>
            <a:r>
              <a:rPr lang="ru-RU" dirty="0" err="1" smtClean="0"/>
              <a:t>әсерлерден</a:t>
            </a:r>
            <a:r>
              <a:rPr lang="ru-RU" dirty="0" smtClean="0"/>
              <a:t> </a:t>
            </a:r>
            <a:r>
              <a:rPr lang="ru-RU" dirty="0" err="1" smtClean="0"/>
              <a:t>пайда</a:t>
            </a:r>
            <a:r>
              <a:rPr lang="ru-RU" dirty="0" smtClean="0"/>
              <a:t> </a:t>
            </a:r>
            <a:r>
              <a:rPr lang="ru-RU" dirty="0" err="1" smtClean="0"/>
              <a:t>болатын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 </a:t>
            </a:r>
            <a:r>
              <a:rPr lang="ru-RU" dirty="0" err="1"/>
              <a:t>аппараттық</a:t>
            </a:r>
            <a:r>
              <a:rPr lang="ru-RU" dirty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жіктеуге</a:t>
            </a:r>
            <a:r>
              <a:rPr lang="ru-RU" dirty="0" smtClean="0"/>
              <a:t> </a:t>
            </a:r>
            <a:r>
              <a:rPr lang="ru-RU" dirty="0" err="1" smtClean="0"/>
              <a:t>болады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Кедергі</a:t>
            </a:r>
            <a:r>
              <a:rPr lang="ru-RU" dirty="0" smtClean="0"/>
              <a:t> </a:t>
            </a:r>
            <a:r>
              <a:rPr lang="kk-KZ" dirty="0" smtClean="0"/>
              <a:t>ПС</a:t>
            </a:r>
            <a:r>
              <a:rPr lang="en-US" dirty="0" smtClean="0"/>
              <a:t> </a:t>
            </a:r>
            <a:r>
              <a:rPr lang="ru-RU" dirty="0" err="1"/>
              <a:t>алушысы</a:t>
            </a:r>
            <a:r>
              <a:rPr lang="ru-RU" dirty="0"/>
              <a:t> </a:t>
            </a:r>
            <a:r>
              <a:rPr lang="ru-RU" dirty="0" err="1"/>
              <a:t>қабылдаған</a:t>
            </a:r>
            <a:r>
              <a:rPr lang="ru-RU" dirty="0"/>
              <a:t> </a:t>
            </a:r>
            <a:r>
              <a:rPr lang="ru-RU" dirty="0" smtClean="0"/>
              <a:t>В </a:t>
            </a:r>
            <a:r>
              <a:rPr lang="ru-RU" dirty="0" err="1" smtClean="0"/>
              <a:t>хабарламасына</a:t>
            </a:r>
            <a:r>
              <a:rPr lang="ru-RU" dirty="0" smtClean="0"/>
              <a:t> </a:t>
            </a:r>
            <a:r>
              <a:rPr lang="ru-RU" dirty="0" err="1"/>
              <a:t>берілетін</a:t>
            </a:r>
            <a:r>
              <a:rPr lang="ru-RU" dirty="0"/>
              <a:t> </a:t>
            </a:r>
            <a:r>
              <a:rPr lang="ru-RU" dirty="0" smtClean="0"/>
              <a:t>А </a:t>
            </a:r>
            <a:r>
              <a:rPr lang="ru-RU" dirty="0" err="1"/>
              <a:t>хабарламасын</a:t>
            </a:r>
            <a:r>
              <a:rPr lang="ru-RU" dirty="0"/>
              <a:t> </a:t>
            </a:r>
            <a:r>
              <a:rPr lang="ru-RU" dirty="0" err="1"/>
              <a:t>ішінара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толығымен</a:t>
            </a:r>
            <a:r>
              <a:rPr lang="ru-RU" dirty="0"/>
              <a:t> </a:t>
            </a:r>
            <a:r>
              <a:rPr lang="ru-RU" dirty="0" err="1"/>
              <a:t>бұрмалауы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Ақпаратты</a:t>
            </a:r>
            <a:r>
              <a:rPr lang="ru-RU" dirty="0" smtClean="0"/>
              <a:t> беру </a:t>
            </a:r>
            <a:r>
              <a:rPr lang="ru-RU" dirty="0" err="1" smtClean="0"/>
              <a:t>мақсаты</a:t>
            </a:r>
            <a:r>
              <a:rPr lang="ru-RU" dirty="0" smtClean="0"/>
              <a:t> ПС </a:t>
            </a:r>
            <a:r>
              <a:rPr lang="ru-RU" dirty="0" err="1" smtClean="0"/>
              <a:t>алушы</a:t>
            </a:r>
            <a:r>
              <a:rPr lang="ru-RU" dirty="0" smtClean="0"/>
              <a:t> </a:t>
            </a:r>
            <a:r>
              <a:rPr lang="ru-RU" dirty="0" err="1"/>
              <a:t>алған</a:t>
            </a:r>
            <a:r>
              <a:rPr lang="ru-RU" dirty="0"/>
              <a:t> Б </a:t>
            </a:r>
            <a:r>
              <a:rPr lang="ru-RU" dirty="0" err="1"/>
              <a:t>хабарлама</a:t>
            </a:r>
            <a:r>
              <a:rPr lang="ru-RU" dirty="0"/>
              <a:t> А </a:t>
            </a:r>
            <a:r>
              <a:rPr lang="ru-RU" dirty="0" err="1"/>
              <a:t>хабарламасына</a:t>
            </a:r>
            <a:r>
              <a:rPr lang="ru-RU" dirty="0"/>
              <a:t> </a:t>
            </a:r>
            <a:r>
              <a:rPr lang="ru-RU" dirty="0" err="1"/>
              <a:t>толық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келсе</a:t>
            </a:r>
            <a:r>
              <a:rPr lang="ru-RU" dirty="0"/>
              <a:t>, </a:t>
            </a:r>
            <a:r>
              <a:rPr lang="ru-RU" dirty="0" err="1"/>
              <a:t>ақпаратты</a:t>
            </a:r>
            <a:r>
              <a:rPr lang="ru-RU" dirty="0"/>
              <a:t> беру </a:t>
            </a:r>
            <a:r>
              <a:rPr lang="ru-RU" dirty="0" err="1"/>
              <a:t>міндеті</a:t>
            </a:r>
            <a:r>
              <a:rPr lang="ru-RU" dirty="0"/>
              <a:t> </a:t>
            </a:r>
            <a:r>
              <a:rPr lang="ru-RU" dirty="0" err="1"/>
              <a:t>толық</a:t>
            </a:r>
            <a:r>
              <a:rPr lang="ru-RU" dirty="0"/>
              <a:t> </a:t>
            </a:r>
            <a:r>
              <a:rPr lang="ru-RU" dirty="0" err="1" smtClean="0"/>
              <a:t>орындалады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833854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463639"/>
            <a:ext cx="8915400" cy="5447583"/>
          </a:xfrm>
        </p:spPr>
        <p:txBody>
          <a:bodyPr/>
          <a:lstStyle/>
          <a:p>
            <a:r>
              <a:rPr lang="ru-RU" dirty="0" err="1"/>
              <a:t>Ө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сипатты</a:t>
            </a:r>
            <a:r>
              <a:rPr lang="ru-RU" dirty="0" smtClean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электрмен</a:t>
            </a:r>
            <a:r>
              <a:rPr lang="ru-RU" dirty="0"/>
              <a:t> </a:t>
            </a:r>
            <a:r>
              <a:rPr lang="ru-RU" dirty="0" err="1"/>
              <a:t>жабдықтау</a:t>
            </a:r>
            <a:r>
              <a:rPr lang="ru-RU" dirty="0"/>
              <a:t> </a:t>
            </a:r>
            <a:r>
              <a:rPr lang="ru-RU" dirty="0" err="1"/>
              <a:t>жүйелерінде</a:t>
            </a:r>
            <a:r>
              <a:rPr lang="ru-RU" dirty="0"/>
              <a:t> </a:t>
            </a:r>
            <a:r>
              <a:rPr lang="ru-RU" dirty="0" err="1"/>
              <a:t>берілетін</a:t>
            </a:r>
            <a:r>
              <a:rPr lang="ru-RU" dirty="0"/>
              <a:t> </a:t>
            </a:r>
            <a:r>
              <a:rPr lang="ru-RU" dirty="0" err="1" smtClean="0"/>
              <a:t>ақпарат</a:t>
            </a:r>
            <a:r>
              <a:rPr lang="ru-RU" dirty="0"/>
              <a:t> </a:t>
            </a:r>
            <a:r>
              <a:rPr lang="ru-RU" dirty="0" err="1" smtClean="0"/>
              <a:t>келесідей</a:t>
            </a:r>
            <a:r>
              <a:rPr lang="ru-RU" dirty="0" smtClean="0"/>
              <a:t> </a:t>
            </a:r>
            <a:r>
              <a:rPr lang="ru-RU" dirty="0" err="1" smtClean="0"/>
              <a:t>жіктеуге</a:t>
            </a:r>
            <a:r>
              <a:rPr lang="ru-RU" dirty="0" smtClean="0"/>
              <a:t> </a:t>
            </a:r>
            <a:r>
              <a:rPr lang="ru-RU" dirty="0" err="1" smtClean="0"/>
              <a:t>болады</a:t>
            </a:r>
            <a:endParaRPr lang="ru-RU" dirty="0" smtClean="0"/>
          </a:p>
          <a:p>
            <a:pPr marL="0" indent="0">
              <a:buNone/>
            </a:pPr>
            <a:r>
              <a:rPr lang="kk-KZ" dirty="0" smtClean="0"/>
              <a:t>Оперативті </a:t>
            </a:r>
            <a:r>
              <a:rPr lang="kk-KZ" dirty="0"/>
              <a:t>-электрмен жабдықтау жүйесінің жай-күйін толық бақылауға және диспечерлік пункттен тікелей басқаруға </a:t>
            </a:r>
            <a:r>
              <a:rPr lang="kk-KZ" dirty="0" smtClean="0"/>
              <a:t>арналған</a:t>
            </a:r>
          </a:p>
          <a:p>
            <a:pPr marL="0" indent="0">
              <a:buNone/>
            </a:pPr>
            <a:r>
              <a:rPr lang="kk-KZ" dirty="0" smtClean="0"/>
              <a:t>Статистикалық - электрмен </a:t>
            </a:r>
            <a:r>
              <a:rPr lang="kk-KZ" dirty="0"/>
              <a:t>жабдықтау жүйесін пайдалану нәтижелерін өңдеуге, жинақтауға және талдауға, өндірістік процестерді жоспарлауға және нормалауға </a:t>
            </a:r>
            <a:r>
              <a:rPr lang="kk-KZ" dirty="0" smtClean="0"/>
              <a:t>арналған </a:t>
            </a:r>
          </a:p>
          <a:p>
            <a:pPr marL="0" indent="0">
              <a:buNone/>
            </a:pPr>
            <a:r>
              <a:rPr lang="kk-KZ" dirty="0" smtClean="0"/>
              <a:t>Есептік – есептік құжаттарды жасау үшін пайдаланады</a:t>
            </a:r>
          </a:p>
          <a:p>
            <a:r>
              <a:rPr lang="kk-KZ" dirty="0" smtClean="0"/>
              <a:t>Мақсаты </a:t>
            </a:r>
            <a:r>
              <a:rPr lang="kk-KZ" dirty="0"/>
              <a:t>бойынша электрмен жабдықтау жүйелеріндегі </a:t>
            </a:r>
            <a:r>
              <a:rPr lang="kk-KZ" dirty="0" smtClean="0"/>
              <a:t>ақпарат: </a:t>
            </a:r>
          </a:p>
          <a:p>
            <a:pPr marL="0" indent="0">
              <a:buNone/>
            </a:pPr>
            <a:r>
              <a:rPr lang="kk-KZ" dirty="0" smtClean="0"/>
              <a:t>басқарылатын </a:t>
            </a:r>
            <a:r>
              <a:rPr lang="kk-KZ" dirty="0"/>
              <a:t>( электр қондырғыларын басқару және реттеу туралы), </a:t>
            </a:r>
            <a:endParaRPr lang="kk-KZ" dirty="0" smtClean="0"/>
          </a:p>
          <a:p>
            <a:pPr marL="0" indent="0">
              <a:buNone/>
            </a:pPr>
            <a:r>
              <a:rPr lang="kk-KZ" dirty="0" smtClean="0"/>
              <a:t>сигналды( </a:t>
            </a:r>
            <a:r>
              <a:rPr lang="kk-KZ" dirty="0"/>
              <a:t>өлшеу объектілерінің жағдайы мен жағдайы туралы), </a:t>
            </a:r>
            <a:endParaRPr lang="kk-KZ" dirty="0" smtClean="0"/>
          </a:p>
          <a:p>
            <a:pPr marL="0" indent="0">
              <a:buNone/>
            </a:pPr>
            <a:r>
              <a:rPr lang="kk-KZ" dirty="0" smtClean="0"/>
              <a:t>өлшеуіш </a:t>
            </a:r>
            <a:r>
              <a:rPr lang="kk-KZ" dirty="0"/>
              <a:t>(бақыланатын параметрлердің шамасы туралы) </a:t>
            </a:r>
            <a:endParaRPr lang="kk-KZ" dirty="0" smtClean="0"/>
          </a:p>
          <a:p>
            <a:pPr marL="0" indent="0">
              <a:buNone/>
            </a:pPr>
            <a:r>
              <a:rPr lang="kk-KZ" dirty="0" smtClean="0"/>
              <a:t>болып </a:t>
            </a:r>
            <a:r>
              <a:rPr lang="kk-KZ" dirty="0"/>
              <a:t>бөлінеді</a:t>
            </a:r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3865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Ақпараттар және хабарламалар саны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531360"/>
          </a:xfrm>
        </p:spPr>
        <p:txBody>
          <a:bodyPr>
            <a:normAutofit/>
          </a:bodyPr>
          <a:lstStyle/>
          <a:p>
            <a:r>
              <a:rPr lang="ru-RU" sz="2400" dirty="0" err="1"/>
              <a:t>Әр</a:t>
            </a:r>
            <a:r>
              <a:rPr lang="ru-RU" sz="2400" dirty="0"/>
              <a:t> </a:t>
            </a:r>
            <a:r>
              <a:rPr lang="ru-RU" sz="2400" dirty="0" err="1"/>
              <a:t>оқиға</a:t>
            </a:r>
            <a:r>
              <a:rPr lang="ru-RU" sz="2400" dirty="0"/>
              <a:t> </a:t>
            </a:r>
            <a:r>
              <a:rPr lang="ru-RU" sz="2400" dirty="0" err="1"/>
              <a:t>немесе</a:t>
            </a:r>
            <a:r>
              <a:rPr lang="ru-RU" sz="2400" dirty="0"/>
              <a:t> </a:t>
            </a:r>
            <a:r>
              <a:rPr lang="ru-RU" sz="2400" dirty="0" err="1"/>
              <a:t>құбылыста</a:t>
            </a:r>
            <a:r>
              <a:rPr lang="ru-RU" sz="2400" dirty="0"/>
              <a:t> </a:t>
            </a:r>
            <a:r>
              <a:rPr lang="en-US" sz="2400" dirty="0" smtClean="0"/>
              <a:t>N</a:t>
            </a:r>
            <a:r>
              <a:rPr lang="ru-RU" sz="2400" dirty="0" smtClean="0"/>
              <a:t> </a:t>
            </a:r>
            <a:r>
              <a:rPr lang="ru-RU" sz="2400" dirty="0" err="1"/>
              <a:t>хабарлама</a:t>
            </a:r>
            <a:r>
              <a:rPr lang="ru-RU" sz="2400" dirty="0"/>
              <a:t> </a:t>
            </a:r>
            <a:r>
              <a:rPr lang="ru-RU" sz="2400" dirty="0" err="1"/>
              <a:t>болуы</a:t>
            </a:r>
            <a:r>
              <a:rPr lang="ru-RU" sz="2400" dirty="0"/>
              <a:t> </a:t>
            </a:r>
            <a:r>
              <a:rPr lang="ru-RU" sz="2400" dirty="0" err="1"/>
              <a:t>мүмкін</a:t>
            </a:r>
            <a:r>
              <a:rPr lang="ru-RU" sz="2400" dirty="0"/>
              <a:t>. </a:t>
            </a:r>
            <a:r>
              <a:rPr lang="ru-RU" sz="2400" dirty="0" err="1"/>
              <a:t>Бұл</a:t>
            </a:r>
            <a:r>
              <a:rPr lang="ru-RU" sz="2400" dirty="0"/>
              <a:t> </a:t>
            </a:r>
            <a:r>
              <a:rPr lang="ru-RU" sz="2400" dirty="0" err="1"/>
              <a:t>хабарламаны</a:t>
            </a:r>
            <a:r>
              <a:rPr lang="ru-RU" sz="2400" dirty="0"/>
              <a:t> </a:t>
            </a:r>
            <a:r>
              <a:rPr lang="ru-RU" sz="2400" dirty="0" err="1"/>
              <a:t>сипаттайтын</a:t>
            </a:r>
            <a:r>
              <a:rPr lang="ru-RU" sz="2400" dirty="0"/>
              <a:t> </a:t>
            </a:r>
            <a:r>
              <a:rPr lang="ru-RU" sz="2400" dirty="0" err="1"/>
              <a:t>сигналда</a:t>
            </a:r>
            <a:r>
              <a:rPr lang="ru-RU" sz="2400" dirty="0"/>
              <a:t> </a:t>
            </a:r>
            <a:r>
              <a:rPr lang="en-US" sz="2400" dirty="0" smtClean="0"/>
              <a:t>N</a:t>
            </a:r>
            <a:r>
              <a:rPr lang="ru-RU" sz="2400" dirty="0" smtClean="0"/>
              <a:t> </a:t>
            </a:r>
            <a:r>
              <a:rPr lang="ru-RU" sz="2400" dirty="0" err="1"/>
              <a:t>хабарлама</a:t>
            </a:r>
            <a:r>
              <a:rPr lang="ru-RU" sz="2400" dirty="0"/>
              <a:t> </a:t>
            </a:r>
            <a:r>
              <a:rPr lang="ru-RU" sz="2400" dirty="0" err="1"/>
              <a:t>болуы</a:t>
            </a:r>
            <a:r>
              <a:rPr lang="ru-RU" sz="2400" dirty="0"/>
              <a:t> </a:t>
            </a:r>
            <a:r>
              <a:rPr lang="ru-RU" sz="2400" dirty="0" err="1"/>
              <a:t>керек</a:t>
            </a:r>
            <a:r>
              <a:rPr lang="ru-RU" sz="2400" dirty="0" smtClean="0"/>
              <a:t>.</a:t>
            </a:r>
          </a:p>
          <a:p>
            <a:r>
              <a:rPr lang="kk-KZ" sz="2400" dirty="0"/>
              <a:t>Мысалы: бақылау пунктіндегі 4 </a:t>
            </a:r>
            <a:r>
              <a:rPr lang="kk-KZ" sz="2400" dirty="0" smtClean="0"/>
              <a:t>ажыратқыштың (</a:t>
            </a:r>
            <a:r>
              <a:rPr lang="en-US" sz="2400" dirty="0" smtClean="0"/>
              <a:t>n=4)</a:t>
            </a:r>
            <a:r>
              <a:rPr lang="kk-KZ" sz="2400" dirty="0" smtClean="0"/>
              <a:t> </a:t>
            </a:r>
            <a:r>
              <a:rPr lang="kk-KZ" sz="2400" dirty="0"/>
              <a:t>жағдайы туралы ақпаратты диспетчерлік пунктке жіберу талап </a:t>
            </a:r>
            <a:r>
              <a:rPr lang="kk-KZ" sz="2400" dirty="0" smtClean="0"/>
              <a:t>етілсін.Әр қосқышта </a:t>
            </a:r>
            <a:r>
              <a:rPr lang="kk-KZ" sz="2400" dirty="0"/>
              <a:t>2 күй </a:t>
            </a:r>
            <a:r>
              <a:rPr lang="kk-KZ" sz="2400" dirty="0" smtClean="0"/>
              <a:t>(</a:t>
            </a:r>
            <a:r>
              <a:rPr lang="en-US" sz="2400" dirty="0" smtClean="0"/>
              <a:t>m=2)</a:t>
            </a:r>
            <a:r>
              <a:rPr lang="kk-KZ" sz="2400" dirty="0" smtClean="0"/>
              <a:t>қосулы </a:t>
            </a:r>
            <a:r>
              <a:rPr lang="kk-KZ" sz="2400" dirty="0"/>
              <a:t>және </a:t>
            </a:r>
            <a:r>
              <a:rPr lang="kk-KZ" sz="2400" dirty="0" smtClean="0"/>
              <a:t>өшірулі бар. "0" </a:t>
            </a:r>
            <a:r>
              <a:rPr lang="kk-KZ" sz="2400" dirty="0"/>
              <a:t>өшірілген күйін </a:t>
            </a:r>
            <a:r>
              <a:rPr lang="kk-KZ" sz="2400" dirty="0" smtClean="0"/>
              <a:t>белгілейміз "1« қосылған күйі белгіленеді </a:t>
            </a:r>
            <a:r>
              <a:rPr lang="kk-KZ" sz="2400" dirty="0"/>
              <a:t>4 ажыратқыштың күйі туралы барлық </a:t>
            </a:r>
            <a:r>
              <a:rPr lang="kk-KZ" sz="2400" dirty="0" smtClean="0"/>
              <a:t>мүмкін болатын </a:t>
            </a:r>
            <a:r>
              <a:rPr lang="kk-KZ" sz="2400" dirty="0"/>
              <a:t>хабарларды </a:t>
            </a:r>
            <a:r>
              <a:rPr lang="kk-KZ" sz="2400" dirty="0" smtClean="0"/>
              <a:t>жазамыз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63254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475" y="957262"/>
            <a:ext cx="10411362" cy="494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012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682580"/>
            <a:ext cx="8915400" cy="5228642"/>
          </a:xfrm>
        </p:spPr>
        <p:txBody>
          <a:bodyPr/>
          <a:lstStyle/>
          <a:p>
            <a:endParaRPr lang="kk-KZ" dirty="0" smtClean="0"/>
          </a:p>
          <a:p>
            <a:r>
              <a:rPr lang="ru-RU" dirty="0" err="1"/>
              <a:t>кестеде</a:t>
            </a:r>
            <a:r>
              <a:rPr lang="ru-RU" dirty="0"/>
              <a:t> </a:t>
            </a:r>
            <a:r>
              <a:rPr lang="ru-RU" dirty="0" smtClean="0"/>
              <a:t>1-ден</a:t>
            </a:r>
            <a:r>
              <a:rPr lang="ru-RU" dirty="0"/>
              <a:t> (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қосқыштар</a:t>
            </a:r>
            <a:r>
              <a:rPr lang="ru-RU" dirty="0"/>
              <a:t> </a:t>
            </a:r>
            <a:r>
              <a:rPr lang="ru-RU" dirty="0" err="1"/>
              <a:t>өшірулі</a:t>
            </a:r>
            <a:r>
              <a:rPr lang="ru-RU" dirty="0"/>
              <a:t>)</a:t>
            </a:r>
            <a:r>
              <a:rPr lang="ru-RU" dirty="0" smtClean="0"/>
              <a:t> </a:t>
            </a:r>
            <a:r>
              <a:rPr lang="ru-RU" dirty="0"/>
              <a:t>16-ға </a:t>
            </a:r>
            <a:r>
              <a:rPr lang="ru-RU" dirty="0" err="1"/>
              <a:t>дейін</a:t>
            </a:r>
            <a:r>
              <a:rPr lang="ru-RU" dirty="0"/>
              <a:t>  (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қосқыштар</a:t>
            </a:r>
            <a:r>
              <a:rPr lang="ru-RU" dirty="0"/>
              <a:t> </a:t>
            </a:r>
            <a:r>
              <a:rPr lang="ru-RU" dirty="0" err="1"/>
              <a:t>қосулы</a:t>
            </a:r>
            <a:r>
              <a:rPr lang="ru-RU" dirty="0"/>
              <a:t>)</a:t>
            </a:r>
            <a:r>
              <a:rPr lang="ru-RU" dirty="0" smtClean="0"/>
              <a:t>4 </a:t>
            </a:r>
            <a:r>
              <a:rPr lang="ru-RU" dirty="0" err="1"/>
              <a:t>ажыратқыштың</a:t>
            </a:r>
            <a:r>
              <a:rPr lang="ru-RU" dirty="0"/>
              <a:t> </a:t>
            </a:r>
            <a:r>
              <a:rPr lang="ru-RU" dirty="0" err="1"/>
              <a:t>күйі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 </a:t>
            </a:r>
            <a:r>
              <a:rPr lang="ru-RU" dirty="0" err="1"/>
              <a:t>хабарламалар</a:t>
            </a:r>
            <a:r>
              <a:rPr lang="ru-RU" dirty="0"/>
              <a:t> </a:t>
            </a:r>
            <a:r>
              <a:rPr lang="ru-RU" dirty="0" err="1" smtClean="0"/>
              <a:t>келтірілген</a:t>
            </a:r>
            <a:endParaRPr lang="ru-RU" dirty="0"/>
          </a:p>
          <a:p>
            <a:r>
              <a:rPr lang="ru-RU" dirty="0" err="1" smtClean="0"/>
              <a:t>хабарламалар</a:t>
            </a:r>
            <a:r>
              <a:rPr lang="ru-RU" dirty="0" smtClean="0"/>
              <a:t> </a:t>
            </a:r>
            <a:r>
              <a:rPr lang="ru-RU" dirty="0"/>
              <a:t>саны, объект саны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күйлерінің</a:t>
            </a:r>
            <a:r>
              <a:rPr lang="ru-RU" dirty="0"/>
              <a:t> саны </a:t>
            </a:r>
            <a:r>
              <a:rPr lang="ru-RU" dirty="0" err="1"/>
              <a:t>арасында</a:t>
            </a:r>
            <a:r>
              <a:rPr lang="ru-RU" dirty="0"/>
              <a:t> </a:t>
            </a:r>
            <a:r>
              <a:rPr lang="en-US" dirty="0" smtClean="0"/>
              <a:t>m</a:t>
            </a:r>
            <a:r>
              <a:rPr lang="ru-RU" dirty="0" smtClean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en-US" dirty="0" smtClean="0"/>
              <a:t>n</a:t>
            </a:r>
            <a:r>
              <a:rPr lang="kk-KZ" dirty="0" smtClean="0"/>
              <a:t> </a:t>
            </a:r>
            <a:r>
              <a:rPr lang="ru-RU" dirty="0" err="1" smtClean="0"/>
              <a:t>еркін</a:t>
            </a:r>
            <a:r>
              <a:rPr lang="ru-RU" dirty="0" smtClean="0"/>
              <a:t> </a:t>
            </a:r>
            <a:r>
              <a:rPr lang="ru-RU" dirty="0" err="1"/>
              <a:t>жазуға</a:t>
            </a:r>
            <a:r>
              <a:rPr lang="ru-RU" dirty="0"/>
              <a:t> </a:t>
            </a:r>
            <a:r>
              <a:rPr lang="ru-RU" dirty="0" err="1"/>
              <a:t>болатын</a:t>
            </a:r>
            <a:r>
              <a:rPr lang="ru-RU" dirty="0"/>
              <a:t> </a:t>
            </a:r>
            <a:r>
              <a:rPr lang="ru-RU" dirty="0" err="1"/>
              <a:t>тәуелділік</a:t>
            </a:r>
            <a:r>
              <a:rPr lang="ru-RU" dirty="0"/>
              <a:t> бар </a:t>
            </a:r>
            <a:r>
              <a:rPr lang="ru-RU" dirty="0" err="1"/>
              <a:t>екеніне</a:t>
            </a:r>
            <a:r>
              <a:rPr lang="ru-RU" dirty="0"/>
              <a:t> </a:t>
            </a:r>
            <a:r>
              <a:rPr lang="ru-RU" dirty="0" err="1"/>
              <a:t>көз</a:t>
            </a:r>
            <a:r>
              <a:rPr lang="ru-RU" dirty="0"/>
              <a:t> </a:t>
            </a:r>
            <a:r>
              <a:rPr lang="ru-RU" dirty="0" err="1"/>
              <a:t>жеткізу</a:t>
            </a:r>
            <a:r>
              <a:rPr lang="ru-RU" dirty="0"/>
              <a:t> </a:t>
            </a:r>
            <a:r>
              <a:rPr lang="ru-RU" dirty="0" err="1"/>
              <a:t>қиын</a:t>
            </a:r>
            <a:r>
              <a:rPr lang="ru-RU" dirty="0"/>
              <a:t> </a:t>
            </a:r>
            <a:r>
              <a:rPr lang="ru-RU" dirty="0" err="1" smtClean="0"/>
              <a:t>емес</a:t>
            </a:r>
            <a:endParaRPr lang="ru-RU" dirty="0" smtClean="0"/>
          </a:p>
          <a:p>
            <a:pPr marL="0" indent="0" algn="ctr">
              <a:buNone/>
            </a:pPr>
            <a:r>
              <a:rPr lang="en-US" dirty="0" smtClean="0"/>
              <a:t>N=</a:t>
            </a:r>
            <a:r>
              <a:rPr lang="en-US" dirty="0" err="1" smtClean="0"/>
              <a:t>m</a:t>
            </a:r>
            <a:r>
              <a:rPr lang="en-US" baseline="30000" dirty="0" err="1" smtClean="0"/>
              <a:t>n</a:t>
            </a:r>
            <a:endParaRPr lang="ru-RU" baseline="30000" dirty="0"/>
          </a:p>
        </p:txBody>
      </p:sp>
    </p:spTree>
    <p:extLst>
      <p:ext uri="{BB962C8B-B14F-4D97-AF65-F5344CB8AC3E}">
        <p14:creationId xmlns:p14="http://schemas.microsoft.com/office/powerpoint/2010/main" val="7562608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631065"/>
            <a:ext cx="8915400" cy="5280157"/>
          </a:xfrm>
        </p:spPr>
        <p:txBody>
          <a:bodyPr/>
          <a:lstStyle/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өлшеу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мен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берілетін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сигналдағы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элементтер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сызықтық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логарифмдік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шара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ыңғайлы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loq</a:t>
            </a:r>
            <a:r>
              <a:rPr 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nloq</a:t>
            </a:r>
            <a:r>
              <a:rPr 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kk-KZ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Мұндағы а- логарифм негізі, әр түрлі болыу мүмкін, қолдануға а=2 ыңғайлы</a:t>
            </a:r>
          </a:p>
          <a:p>
            <a:pPr marL="0" indent="0" algn="just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k-K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loq</a:t>
            </a:r>
            <a:r>
              <a:rPr lang="kk-KZ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N=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nloq</a:t>
            </a:r>
            <a:r>
              <a:rPr lang="kk-KZ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2=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kk-K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4601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643944"/>
            <a:ext cx="8915400" cy="5267278"/>
          </a:xfrm>
        </p:spPr>
        <p:txBody>
          <a:bodyPr>
            <a:normAutofit/>
          </a:bodyPr>
          <a:lstStyle/>
          <a:p>
            <a:r>
              <a:rPr lang="ru-RU" sz="2400" dirty="0" err="1" smtClean="0"/>
              <a:t>Ақпарат</a:t>
            </a:r>
            <a:r>
              <a:rPr lang="ru-RU" sz="2400" dirty="0" smtClean="0"/>
              <a:t> </a:t>
            </a:r>
            <a:r>
              <a:rPr lang="ru-RU" sz="2400" dirty="0" err="1"/>
              <a:t>санының</a:t>
            </a:r>
            <a:r>
              <a:rPr lang="ru-RU" sz="2400" dirty="0"/>
              <a:t> </a:t>
            </a:r>
            <a:r>
              <a:rPr lang="ru-RU" sz="2400" dirty="0" err="1"/>
              <a:t>бірлігі</a:t>
            </a:r>
            <a:r>
              <a:rPr lang="ru-RU" sz="2400" dirty="0"/>
              <a:t> </a:t>
            </a:r>
            <a:r>
              <a:rPr lang="ru-RU" sz="2400" dirty="0" err="1"/>
              <a:t>үшін</a:t>
            </a:r>
            <a:r>
              <a:rPr lang="ru-RU" sz="2400" dirty="0"/>
              <a:t> </a:t>
            </a:r>
            <a:r>
              <a:rPr lang="ru-RU" sz="2400" dirty="0" err="1"/>
              <a:t>екі</a:t>
            </a:r>
            <a:r>
              <a:rPr lang="ru-RU" sz="2400" dirty="0"/>
              <a:t> </a:t>
            </a:r>
            <a:r>
              <a:rPr lang="ru-RU" sz="2400" dirty="0" err="1"/>
              <a:t>күйі</a:t>
            </a:r>
            <a:r>
              <a:rPr lang="ru-RU" sz="2400" dirty="0"/>
              <a:t> бар объект </a:t>
            </a:r>
            <a:r>
              <a:rPr lang="ru-RU" sz="2400" dirty="0" err="1"/>
              <a:t>туралы</a:t>
            </a:r>
            <a:r>
              <a:rPr lang="ru-RU" sz="2400" dirty="0"/>
              <a:t> </a:t>
            </a:r>
            <a:r>
              <a:rPr lang="ru-RU" sz="2400" dirty="0" err="1"/>
              <a:t>хабарламада</a:t>
            </a:r>
            <a:r>
              <a:rPr lang="ru-RU" sz="2400" dirty="0"/>
              <a:t> </a:t>
            </a:r>
            <a:r>
              <a:rPr lang="ru-RU" sz="2400" dirty="0" err="1"/>
              <a:t>қамтылған</a:t>
            </a:r>
            <a:r>
              <a:rPr lang="ru-RU" sz="2400" dirty="0"/>
              <a:t> </a:t>
            </a:r>
            <a:r>
              <a:rPr lang="ru-RU" sz="2400" dirty="0" err="1"/>
              <a:t>ақпарат</a:t>
            </a:r>
            <a:r>
              <a:rPr lang="ru-RU" sz="2400" dirty="0"/>
              <a:t> </a:t>
            </a:r>
            <a:r>
              <a:rPr lang="ru-RU" sz="2400" dirty="0" err="1"/>
              <a:t>қабылданады</a:t>
            </a:r>
            <a:r>
              <a:rPr lang="ru-RU" sz="2400" dirty="0"/>
              <a:t>. </a:t>
            </a:r>
            <a:r>
              <a:rPr lang="ru-RU" sz="2400" dirty="0" err="1" smtClean="0"/>
              <a:t>Бұл</a:t>
            </a:r>
            <a:r>
              <a:rPr lang="ru-RU" sz="2400" dirty="0" smtClean="0"/>
              <a:t> </a:t>
            </a:r>
            <a:r>
              <a:rPr lang="ru-RU" sz="2400" dirty="0" err="1"/>
              <a:t>оқиғаны</a:t>
            </a:r>
            <a:r>
              <a:rPr lang="ru-RU" sz="2400" dirty="0"/>
              <a:t> </a:t>
            </a:r>
            <a:r>
              <a:rPr lang="ru-RU" sz="2400" dirty="0" err="1"/>
              <a:t>сипаттайтын</a:t>
            </a:r>
            <a:r>
              <a:rPr lang="ru-RU" sz="2400" dirty="0"/>
              <a:t> </a:t>
            </a:r>
            <a:r>
              <a:rPr lang="ru-RU" sz="2400" dirty="0" err="1"/>
              <a:t>сигналда</a:t>
            </a:r>
            <a:r>
              <a:rPr lang="ru-RU" sz="2400" dirty="0"/>
              <a:t> </a:t>
            </a:r>
            <a:r>
              <a:rPr lang="ru-RU" sz="2400" dirty="0" err="1"/>
              <a:t>екі</a:t>
            </a:r>
            <a:r>
              <a:rPr lang="ru-RU" sz="2400" dirty="0"/>
              <a:t> </a:t>
            </a:r>
            <a:r>
              <a:rPr lang="ru-RU" sz="2400" dirty="0" err="1"/>
              <a:t>күй</a:t>
            </a:r>
            <a:r>
              <a:rPr lang="ru-RU" sz="2400" dirty="0"/>
              <a:t> бар. </a:t>
            </a:r>
            <a:r>
              <a:rPr lang="ru-RU" sz="2400" dirty="0" err="1"/>
              <a:t>Ақпарат</a:t>
            </a:r>
            <a:r>
              <a:rPr lang="ru-RU" sz="2400" dirty="0"/>
              <a:t> </a:t>
            </a:r>
            <a:r>
              <a:rPr lang="ru-RU" sz="2400" dirty="0" err="1"/>
              <a:t>санының</a:t>
            </a:r>
            <a:r>
              <a:rPr lang="ru-RU" sz="2400" dirty="0"/>
              <a:t> </a:t>
            </a:r>
            <a:r>
              <a:rPr lang="ru-RU" sz="2400" dirty="0" err="1"/>
              <a:t>бірлігі</a:t>
            </a:r>
            <a:r>
              <a:rPr lang="ru-RU" sz="2400" dirty="0"/>
              <a:t> </a:t>
            </a:r>
            <a:r>
              <a:rPr lang="ru-RU" sz="2400" dirty="0" err="1"/>
              <a:t>ағылшын</a:t>
            </a:r>
            <a:r>
              <a:rPr lang="ru-RU" sz="2400" dirty="0"/>
              <a:t> </a:t>
            </a:r>
            <a:r>
              <a:rPr lang="ru-RU" sz="2400" dirty="0" err="1"/>
              <a:t>сөздерінің</a:t>
            </a:r>
            <a:r>
              <a:rPr lang="ru-RU" sz="2400" dirty="0"/>
              <a:t> </a:t>
            </a:r>
            <a:r>
              <a:rPr lang="ru-RU" sz="2400" dirty="0" err="1"/>
              <a:t>қысқаруынан</a:t>
            </a:r>
            <a:r>
              <a:rPr lang="ru-RU" sz="2400" dirty="0"/>
              <a:t> </a:t>
            </a:r>
            <a:r>
              <a:rPr lang="ru-RU" sz="2400" dirty="0" err="1"/>
              <a:t>алынған</a:t>
            </a:r>
            <a:r>
              <a:rPr lang="ru-RU" sz="2400" dirty="0"/>
              <a:t> бит </a:t>
            </a:r>
            <a:r>
              <a:rPr lang="ru-RU" sz="2400" dirty="0" err="1"/>
              <a:t>деп</a:t>
            </a:r>
            <a:r>
              <a:rPr lang="ru-RU" sz="2400" dirty="0"/>
              <a:t> </a:t>
            </a:r>
            <a:r>
              <a:rPr lang="ru-RU" sz="2400" dirty="0" err="1"/>
              <a:t>аталады</a:t>
            </a:r>
            <a:r>
              <a:rPr lang="ru-RU" sz="2400" dirty="0"/>
              <a:t> (</a:t>
            </a:r>
            <a:r>
              <a:rPr lang="ru-RU" sz="2400" dirty="0" err="1"/>
              <a:t>екілік</a:t>
            </a:r>
            <a:r>
              <a:rPr lang="ru-RU" sz="2400" dirty="0"/>
              <a:t> </a:t>
            </a:r>
            <a:r>
              <a:rPr lang="ru-RU" sz="2400" dirty="0" err="1"/>
              <a:t>бірлік</a:t>
            </a:r>
            <a:r>
              <a:rPr lang="ru-RU" sz="2400" dirty="0" smtClean="0"/>
              <a:t>)</a:t>
            </a:r>
          </a:p>
          <a:p>
            <a:r>
              <a:rPr lang="ru-RU" sz="2400" dirty="0" err="1"/>
              <a:t>сонымен</a:t>
            </a:r>
            <a:r>
              <a:rPr lang="ru-RU" sz="2400" dirty="0"/>
              <a:t>, </a:t>
            </a:r>
            <a:r>
              <a:rPr lang="ru-RU" sz="2400" dirty="0" err="1"/>
              <a:t>егер</a:t>
            </a:r>
            <a:r>
              <a:rPr lang="ru-RU" sz="2400" dirty="0"/>
              <a:t> </a:t>
            </a:r>
            <a:r>
              <a:rPr lang="ru-RU" sz="2400" dirty="0" err="1"/>
              <a:t>екілік</a:t>
            </a:r>
            <a:r>
              <a:rPr lang="ru-RU" sz="2400" dirty="0"/>
              <a:t> сигнал </a:t>
            </a:r>
            <a:r>
              <a:rPr lang="ru-RU" sz="2400" dirty="0" err="1"/>
              <a:t>бір</a:t>
            </a:r>
            <a:r>
              <a:rPr lang="ru-RU" sz="2400" dirty="0"/>
              <a:t> </a:t>
            </a:r>
            <a:r>
              <a:rPr lang="ru-RU" sz="2400" dirty="0" err="1"/>
              <a:t>элементтен</a:t>
            </a:r>
            <a:r>
              <a:rPr lang="ru-RU" sz="2400" dirty="0"/>
              <a:t> </a:t>
            </a:r>
            <a:r>
              <a:rPr lang="ru-RU" sz="2400" dirty="0" err="1"/>
              <a:t>тұрса</a:t>
            </a:r>
            <a:r>
              <a:rPr lang="ru-RU" sz="2400" dirty="0"/>
              <a:t>, </a:t>
            </a:r>
            <a:r>
              <a:rPr lang="ru-RU" sz="2400" dirty="0" err="1"/>
              <a:t>онда</a:t>
            </a:r>
            <a:r>
              <a:rPr lang="ru-RU" sz="2400" dirty="0"/>
              <a:t> </a:t>
            </a:r>
            <a:r>
              <a:rPr lang="ru-RU" sz="2400" dirty="0" err="1"/>
              <a:t>ол</a:t>
            </a:r>
            <a:r>
              <a:rPr lang="ru-RU" sz="2400" dirty="0"/>
              <a:t> </a:t>
            </a:r>
            <a:r>
              <a:rPr lang="ru-RU" sz="2400" dirty="0" err="1"/>
              <a:t>ақпараттың</a:t>
            </a:r>
            <a:r>
              <a:rPr lang="ru-RU" sz="2400" dirty="0"/>
              <a:t> </a:t>
            </a:r>
            <a:r>
              <a:rPr lang="ru-RU" sz="2400" dirty="0" err="1"/>
              <a:t>бір</a:t>
            </a:r>
            <a:r>
              <a:rPr lang="ru-RU" sz="2400" dirty="0"/>
              <a:t> </a:t>
            </a:r>
            <a:r>
              <a:rPr lang="ru-RU" sz="2400" dirty="0" err="1"/>
              <a:t>бөлігін</a:t>
            </a:r>
            <a:r>
              <a:rPr lang="ru-RU" sz="2400" dirty="0"/>
              <a:t> </a:t>
            </a:r>
            <a:r>
              <a:rPr lang="ru-RU" sz="2400" dirty="0" err="1"/>
              <a:t>алып</a:t>
            </a:r>
            <a:r>
              <a:rPr lang="ru-RU" sz="2400" dirty="0"/>
              <a:t> </a:t>
            </a:r>
            <a:r>
              <a:rPr lang="ru-RU" sz="2400" dirty="0" err="1"/>
              <a:t>жүреді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оның</a:t>
            </a:r>
            <a:r>
              <a:rPr lang="ru-RU" sz="2400" dirty="0"/>
              <a:t> </a:t>
            </a:r>
            <a:r>
              <a:rPr lang="ru-RU" sz="2400" dirty="0" err="1"/>
              <a:t>көмегімен</a:t>
            </a:r>
            <a:r>
              <a:rPr lang="ru-RU" sz="2400" dirty="0"/>
              <a:t> тек </a:t>
            </a:r>
            <a:r>
              <a:rPr lang="ru-RU" sz="2400" dirty="0" err="1"/>
              <a:t>екі</a:t>
            </a:r>
            <a:r>
              <a:rPr lang="ru-RU" sz="2400" dirty="0"/>
              <a:t> </a:t>
            </a:r>
            <a:r>
              <a:rPr lang="ru-RU" sz="2400" dirty="0" err="1"/>
              <a:t>хабарламаны</a:t>
            </a:r>
            <a:r>
              <a:rPr lang="ru-RU" sz="2400" dirty="0"/>
              <a:t> </a:t>
            </a:r>
            <a:r>
              <a:rPr lang="ru-RU" sz="2400" dirty="0" err="1"/>
              <a:t>жіберуге</a:t>
            </a:r>
            <a:r>
              <a:rPr lang="ru-RU" sz="2400" dirty="0"/>
              <a:t> </a:t>
            </a:r>
            <a:r>
              <a:rPr lang="ru-RU" sz="2400" dirty="0" err="1"/>
              <a:t>болады</a:t>
            </a:r>
            <a:r>
              <a:rPr lang="ru-RU" sz="2400" dirty="0"/>
              <a:t>, </a:t>
            </a:r>
            <a:r>
              <a:rPr lang="ru-RU" sz="2400" dirty="0" err="1"/>
              <a:t>мысалы</a:t>
            </a:r>
            <a:r>
              <a:rPr lang="ru-RU" sz="2400" dirty="0"/>
              <a:t>, </a:t>
            </a:r>
            <a:r>
              <a:rPr lang="ru-RU" sz="2400" dirty="0" err="1"/>
              <a:t>иә-жоқ</a:t>
            </a:r>
            <a:r>
              <a:rPr lang="ru-RU" sz="2400" dirty="0"/>
              <a:t> (</a:t>
            </a:r>
            <a:r>
              <a:rPr lang="ru-RU" sz="2400" dirty="0" err="1"/>
              <a:t>қосулы-өшірулі</a:t>
            </a:r>
            <a:r>
              <a:rPr lang="ru-RU" sz="2400" dirty="0"/>
              <a:t>, 1-0)</a:t>
            </a:r>
          </a:p>
        </p:txBody>
      </p:sp>
    </p:spTree>
    <p:extLst>
      <p:ext uri="{BB962C8B-B14F-4D97-AF65-F5344CB8AC3E}">
        <p14:creationId xmlns:p14="http://schemas.microsoft.com/office/powerpoint/2010/main" val="2867364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үздіксіз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дискретті</a:t>
            </a:r>
            <a:r>
              <a:rPr lang="ru-RU" dirty="0"/>
              <a:t> </a:t>
            </a:r>
            <a:r>
              <a:rPr lang="ru-RU" dirty="0" err="1"/>
              <a:t>сигналдар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err="1" smtClean="0"/>
              <a:t>хабарламалар</a:t>
            </a:r>
            <a:r>
              <a:rPr lang="ru-RU" sz="2400" dirty="0" smtClean="0"/>
              <a:t> </a:t>
            </a:r>
            <a:r>
              <a:rPr lang="ru-RU" sz="2400" dirty="0" err="1"/>
              <a:t>сияқты</a:t>
            </a:r>
            <a:r>
              <a:rPr lang="ru-RU" sz="2400" dirty="0"/>
              <a:t> </a:t>
            </a:r>
            <a:r>
              <a:rPr lang="ru-RU" sz="2400" dirty="0" err="1"/>
              <a:t>сигналдар</a:t>
            </a:r>
            <a:r>
              <a:rPr lang="ru-RU" sz="2400" dirty="0"/>
              <a:t> </a:t>
            </a:r>
            <a:r>
              <a:rPr lang="ru-RU" sz="2400" dirty="0" err="1"/>
              <a:t>үздіксіз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 smtClean="0"/>
              <a:t>дискретті</a:t>
            </a:r>
            <a:r>
              <a:rPr lang="ru-RU" sz="2400" dirty="0" smtClean="0"/>
              <a:t> </a:t>
            </a:r>
            <a:r>
              <a:rPr lang="ru-RU" sz="2400" dirty="0" err="1" smtClean="0"/>
              <a:t>болуы</a:t>
            </a:r>
            <a:r>
              <a:rPr lang="ru-RU" sz="2400" dirty="0" smtClean="0"/>
              <a:t> </a:t>
            </a:r>
            <a:r>
              <a:rPr lang="ru-RU" sz="2400" dirty="0" err="1" smtClean="0"/>
              <a:t>мүмкін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 </a:t>
            </a:r>
            <a:r>
              <a:rPr lang="ru-RU" sz="2400" dirty="0" err="1"/>
              <a:t>Үздіксіз</a:t>
            </a:r>
            <a:r>
              <a:rPr lang="ru-RU" sz="2400" dirty="0"/>
              <a:t> </a:t>
            </a:r>
            <a:r>
              <a:rPr lang="ru-RU" sz="2400" dirty="0" err="1"/>
              <a:t>сигналдар</a:t>
            </a:r>
            <a:r>
              <a:rPr lang="ru-RU" sz="2400" dirty="0"/>
              <a:t> </a:t>
            </a:r>
            <a:r>
              <a:rPr lang="ru-RU" sz="2400" dirty="0" err="1"/>
              <a:t>бір-бірінен</a:t>
            </a:r>
            <a:r>
              <a:rPr lang="ru-RU" sz="2400" dirty="0"/>
              <a:t> </a:t>
            </a:r>
            <a:r>
              <a:rPr lang="ru-RU" sz="2400" dirty="0" err="1"/>
              <a:t>өте</a:t>
            </a:r>
            <a:r>
              <a:rPr lang="ru-RU" sz="2400" dirty="0"/>
              <a:t> аз </a:t>
            </a:r>
            <a:r>
              <a:rPr lang="ru-RU" sz="2400" dirty="0" err="1"/>
              <a:t>мөлшерде</a:t>
            </a:r>
            <a:r>
              <a:rPr lang="ru-RU" sz="2400" dirty="0"/>
              <a:t> </a:t>
            </a:r>
            <a:r>
              <a:rPr lang="ru-RU" sz="2400" dirty="0" err="1"/>
              <a:t>ерекшеленуі</a:t>
            </a:r>
            <a:r>
              <a:rPr lang="ru-RU" sz="2400" dirty="0"/>
              <a:t> </a:t>
            </a:r>
            <a:r>
              <a:rPr lang="ru-RU" sz="2400" dirty="0" err="1"/>
              <a:t>мүмкін</a:t>
            </a:r>
            <a:r>
              <a:rPr lang="ru-RU" sz="2400" dirty="0"/>
              <a:t>. </a:t>
            </a:r>
            <a:endParaRPr lang="ru-RU" sz="2400" dirty="0" smtClean="0"/>
          </a:p>
          <a:p>
            <a:r>
              <a:rPr lang="ru-RU" sz="2400" dirty="0" err="1" smtClean="0"/>
              <a:t>Дискретті</a:t>
            </a:r>
            <a:r>
              <a:rPr lang="ru-RU" sz="2400" dirty="0" smtClean="0"/>
              <a:t> </a:t>
            </a:r>
            <a:r>
              <a:rPr lang="ru-RU" sz="2400" dirty="0" err="1"/>
              <a:t>сигналдар-бұл</a:t>
            </a:r>
            <a:r>
              <a:rPr lang="ru-RU" sz="2400" dirty="0"/>
              <a:t> "</a:t>
            </a:r>
            <a:r>
              <a:rPr lang="ru-RU" sz="2400" dirty="0" err="1"/>
              <a:t>қосу-өшіру</a:t>
            </a:r>
            <a:r>
              <a:rPr lang="ru-RU" sz="2400" dirty="0"/>
              <a:t>", "</a:t>
            </a:r>
            <a:r>
              <a:rPr lang="ru-RU" sz="2400" dirty="0" err="1"/>
              <a:t>ашу</a:t>
            </a:r>
            <a:r>
              <a:rPr lang="ru-RU" sz="2400" dirty="0"/>
              <a:t>-жабу" </a:t>
            </a:r>
            <a:r>
              <a:rPr lang="ru-RU" sz="2400" dirty="0" err="1"/>
              <a:t>және</a:t>
            </a:r>
            <a:r>
              <a:rPr lang="ru-RU" sz="2400" dirty="0"/>
              <a:t> т. б. </a:t>
            </a:r>
            <a:r>
              <a:rPr lang="ru-RU" sz="2400" dirty="0" err="1"/>
              <a:t>позициялық</a:t>
            </a:r>
            <a:r>
              <a:rPr lang="ru-RU" sz="2400" dirty="0"/>
              <a:t> </a:t>
            </a:r>
            <a:r>
              <a:rPr lang="ru-RU" sz="2400" dirty="0" err="1"/>
              <a:t>командалар</a:t>
            </a:r>
            <a:r>
              <a:rPr lang="ru-RU" sz="2400" dirty="0"/>
              <a:t> </a:t>
            </a:r>
            <a:endParaRPr lang="ru-RU" sz="2400" dirty="0" smtClean="0"/>
          </a:p>
          <a:p>
            <a:r>
              <a:rPr lang="ru-RU" sz="2400" dirty="0" err="1" smtClean="0"/>
              <a:t>Үздіксіз</a:t>
            </a:r>
            <a:r>
              <a:rPr lang="ru-RU" sz="2400" dirty="0" smtClean="0"/>
              <a:t> </a:t>
            </a:r>
            <a:r>
              <a:rPr lang="ru-RU" sz="2400" dirty="0" err="1"/>
              <a:t>сигналдар</a:t>
            </a:r>
            <a:r>
              <a:rPr lang="ru-RU" sz="2400" dirty="0"/>
              <a:t> </a:t>
            </a:r>
            <a:r>
              <a:rPr lang="ru-RU" sz="2400" dirty="0" err="1"/>
              <a:t>телеөлшеу</a:t>
            </a:r>
            <a:r>
              <a:rPr lang="ru-RU" sz="2400" dirty="0"/>
              <a:t> </a:t>
            </a:r>
            <a:r>
              <a:rPr lang="ru-RU" sz="2400" dirty="0" err="1"/>
              <a:t>жүйелерінде</a:t>
            </a:r>
            <a:r>
              <a:rPr lang="ru-RU" sz="2400" dirty="0"/>
              <a:t>, ал </a:t>
            </a:r>
            <a:r>
              <a:rPr lang="ru-RU" sz="2400" dirty="0" err="1"/>
              <a:t>телебасқару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телесигнализация </a:t>
            </a:r>
            <a:r>
              <a:rPr lang="ru-RU" sz="2400" dirty="0" err="1"/>
              <a:t>құрылғыларында</a:t>
            </a:r>
            <a:r>
              <a:rPr lang="ru-RU" sz="2400" dirty="0"/>
              <a:t> </a:t>
            </a:r>
            <a:r>
              <a:rPr lang="ru-RU" sz="2400" dirty="0" err="1"/>
              <a:t>дискретті</a:t>
            </a:r>
            <a:r>
              <a:rPr lang="ru-RU" sz="2400" dirty="0"/>
              <a:t> </a:t>
            </a:r>
            <a:r>
              <a:rPr lang="ru-RU" sz="2400" dirty="0" err="1"/>
              <a:t>сигналдар</a:t>
            </a:r>
            <a:r>
              <a:rPr lang="ru-RU" sz="2400" dirty="0"/>
              <a:t> </a:t>
            </a:r>
            <a:r>
              <a:rPr lang="ru-RU" sz="2400" dirty="0" err="1"/>
              <a:t>қолданылады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946817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894080"/>
            <a:ext cx="8915400" cy="5017142"/>
          </a:xfrm>
        </p:spPr>
        <p:txBody>
          <a:bodyPr>
            <a:normAutofit/>
          </a:bodyPr>
          <a:lstStyle/>
          <a:p>
            <a:r>
              <a:rPr lang="ru-RU" sz="2400" dirty="0" err="1"/>
              <a:t>дискретті</a:t>
            </a:r>
            <a:r>
              <a:rPr lang="ru-RU" sz="2400" dirty="0"/>
              <a:t> </a:t>
            </a:r>
            <a:r>
              <a:rPr lang="ru-RU" sz="2400" dirty="0" err="1"/>
              <a:t>сигналдарды</a:t>
            </a:r>
            <a:r>
              <a:rPr lang="ru-RU" sz="2400" dirty="0"/>
              <a:t> беру </a:t>
            </a:r>
            <a:r>
              <a:rPr lang="ru-RU" sz="2400" dirty="0" err="1"/>
              <a:t>үздіксіз</a:t>
            </a:r>
            <a:r>
              <a:rPr lang="ru-RU" sz="2400" dirty="0"/>
              <a:t> </a:t>
            </a:r>
            <a:r>
              <a:rPr lang="ru-RU" sz="2400" dirty="0" err="1"/>
              <a:t>сигналдарды</a:t>
            </a:r>
            <a:r>
              <a:rPr lang="ru-RU" sz="2400" dirty="0"/>
              <a:t> </a:t>
            </a:r>
            <a:r>
              <a:rPr lang="ru-RU" sz="2400" dirty="0" err="1"/>
              <a:t>беруден</a:t>
            </a:r>
            <a:r>
              <a:rPr lang="ru-RU" sz="2400" dirty="0"/>
              <a:t> </a:t>
            </a:r>
            <a:r>
              <a:rPr lang="ru-RU" sz="2400" dirty="0" err="1"/>
              <a:t>бірнеше</a:t>
            </a:r>
            <a:r>
              <a:rPr lang="ru-RU" sz="2400" dirty="0"/>
              <a:t> </a:t>
            </a:r>
            <a:r>
              <a:rPr lang="ru-RU" sz="2400" dirty="0" err="1"/>
              <a:t>артықшылықтарға</a:t>
            </a:r>
            <a:r>
              <a:rPr lang="ru-RU" sz="2400" dirty="0"/>
              <a:t> </a:t>
            </a:r>
            <a:r>
              <a:rPr lang="ru-RU" sz="2400" dirty="0" err="1" smtClean="0"/>
              <a:t>ие</a:t>
            </a:r>
            <a:r>
              <a:rPr lang="ru-RU" sz="2400" dirty="0" smtClean="0"/>
              <a:t> </a:t>
            </a:r>
            <a:r>
              <a:rPr lang="ru-RU" sz="2400" dirty="0" err="1" smtClean="0"/>
              <a:t>болады</a:t>
            </a:r>
            <a:endParaRPr lang="ru-RU" sz="2400" dirty="0" smtClean="0"/>
          </a:p>
          <a:p>
            <a:r>
              <a:rPr lang="ru-RU" sz="2400" dirty="0" err="1" smtClean="0"/>
              <a:t>Үздіксіз</a:t>
            </a:r>
            <a:r>
              <a:rPr lang="ru-RU" sz="2400" dirty="0" smtClean="0"/>
              <a:t> </a:t>
            </a:r>
            <a:r>
              <a:rPr lang="ru-RU" sz="2400" dirty="0" err="1"/>
              <a:t>дискретті</a:t>
            </a:r>
            <a:r>
              <a:rPr lang="ru-RU" sz="2400" dirty="0"/>
              <a:t> </a:t>
            </a:r>
            <a:r>
              <a:rPr lang="ru-RU" sz="2400" dirty="0" err="1"/>
              <a:t>уақыт</a:t>
            </a:r>
            <a:r>
              <a:rPr lang="ru-RU" sz="2400" dirty="0"/>
              <a:t> </a:t>
            </a:r>
            <a:r>
              <a:rPr lang="ru-RU" sz="2400" dirty="0" err="1"/>
              <a:t>функциясымен</a:t>
            </a:r>
            <a:r>
              <a:rPr lang="ru-RU" sz="2400" dirty="0"/>
              <a:t> </a:t>
            </a:r>
            <a:r>
              <a:rPr lang="ru-RU" sz="2400" dirty="0" err="1"/>
              <a:t>ұсынылған</a:t>
            </a:r>
            <a:r>
              <a:rPr lang="ru-RU" sz="2400" dirty="0"/>
              <a:t> </a:t>
            </a:r>
            <a:r>
              <a:rPr lang="ru-RU" sz="2400" dirty="0" err="1"/>
              <a:t>үздіксіз</a:t>
            </a:r>
            <a:r>
              <a:rPr lang="ru-RU" sz="2400" dirty="0"/>
              <a:t> </a:t>
            </a:r>
            <a:r>
              <a:rPr lang="ru-RU" sz="2400" dirty="0" err="1"/>
              <a:t>хабарды</a:t>
            </a:r>
            <a:r>
              <a:rPr lang="ru-RU" sz="2400" dirty="0"/>
              <a:t> </a:t>
            </a:r>
            <a:r>
              <a:rPr lang="ru-RU" sz="2400" dirty="0" err="1"/>
              <a:t>жеткізу</a:t>
            </a:r>
            <a:r>
              <a:rPr lang="ru-RU" sz="2400" dirty="0"/>
              <a:t> </a:t>
            </a:r>
            <a:r>
              <a:rPr lang="ru-RU" sz="2400" dirty="0" err="1"/>
              <a:t>үшін</a:t>
            </a:r>
            <a:r>
              <a:rPr lang="ru-RU" sz="2400" dirty="0"/>
              <a:t> </a:t>
            </a:r>
            <a:r>
              <a:rPr lang="ru-RU" sz="2400" dirty="0" err="1"/>
              <a:t>ол</a:t>
            </a:r>
            <a:r>
              <a:rPr lang="ru-RU" sz="2400" dirty="0"/>
              <a:t> </a:t>
            </a:r>
            <a:r>
              <a:rPr lang="ru-RU" sz="2400" dirty="0" err="1"/>
              <a:t>дискретті</a:t>
            </a:r>
            <a:r>
              <a:rPr lang="ru-RU" sz="2400" dirty="0"/>
              <a:t> </a:t>
            </a:r>
            <a:r>
              <a:rPr lang="ru-RU" sz="2400" dirty="0" err="1"/>
              <a:t>мәндер</a:t>
            </a:r>
            <a:r>
              <a:rPr lang="ru-RU" sz="2400" dirty="0"/>
              <a:t> </a:t>
            </a:r>
            <a:r>
              <a:rPr lang="ru-RU" sz="2400" dirty="0" err="1"/>
              <a:t>қатарына</a:t>
            </a:r>
            <a:r>
              <a:rPr lang="ru-RU" sz="2400" dirty="0"/>
              <a:t> </a:t>
            </a:r>
            <a:r>
              <a:rPr lang="ru-RU" sz="2400" dirty="0" err="1"/>
              <a:t>бөлінеді</a:t>
            </a:r>
            <a:r>
              <a:rPr lang="ru-RU" sz="2400" dirty="0"/>
              <a:t>.</a:t>
            </a:r>
            <a:endParaRPr lang="ru-RU" sz="2400" dirty="0" smtClean="0"/>
          </a:p>
          <a:p>
            <a:r>
              <a:rPr lang="ru-RU" sz="2400" dirty="0" err="1" smtClean="0"/>
              <a:t>Үздіксіз</a:t>
            </a:r>
            <a:r>
              <a:rPr lang="ru-RU" sz="2400" dirty="0" smtClean="0"/>
              <a:t> </a:t>
            </a:r>
            <a:r>
              <a:rPr lang="ru-RU" sz="2400" dirty="0" err="1"/>
              <a:t>хабарламаны</a:t>
            </a:r>
            <a:r>
              <a:rPr lang="ru-RU" sz="2400" dirty="0"/>
              <a:t> </a:t>
            </a:r>
            <a:r>
              <a:rPr lang="ru-RU" sz="2400" dirty="0" err="1"/>
              <a:t>дискретпен</a:t>
            </a:r>
            <a:r>
              <a:rPr lang="ru-RU" sz="2400" dirty="0"/>
              <a:t> </a:t>
            </a:r>
            <a:r>
              <a:rPr lang="ru-RU" sz="2400" dirty="0" err="1"/>
              <a:t>ауыстыру</a:t>
            </a:r>
            <a:r>
              <a:rPr lang="ru-RU" sz="2400" dirty="0"/>
              <a:t> </a:t>
            </a:r>
            <a:r>
              <a:rPr lang="ru-RU" sz="2400" dirty="0" err="1"/>
              <a:t>кванттау</a:t>
            </a:r>
            <a:r>
              <a:rPr lang="ru-RU" sz="2400" dirty="0"/>
              <a:t> (</a:t>
            </a:r>
            <a:r>
              <a:rPr lang="ru-RU" sz="2400" dirty="0" err="1"/>
              <a:t>дискреттеу</a:t>
            </a:r>
            <a:r>
              <a:rPr lang="ru-RU" sz="2400" dirty="0"/>
              <a:t>) </a:t>
            </a:r>
            <a:r>
              <a:rPr lang="ru-RU" sz="2400" dirty="0" err="1"/>
              <a:t>деп</a:t>
            </a:r>
            <a:r>
              <a:rPr lang="ru-RU" sz="2400" dirty="0"/>
              <a:t> </a:t>
            </a:r>
            <a:r>
              <a:rPr lang="ru-RU" sz="2400" dirty="0" err="1"/>
              <a:t>аталады</a:t>
            </a:r>
            <a:r>
              <a:rPr lang="ru-RU" sz="2400" dirty="0"/>
              <a:t>. </a:t>
            </a:r>
            <a:endParaRPr lang="ru-RU" sz="2400" dirty="0" smtClean="0"/>
          </a:p>
          <a:p>
            <a:r>
              <a:rPr lang="ru-RU" sz="2400" dirty="0" err="1" smtClean="0"/>
              <a:t>Сигналды</a:t>
            </a:r>
            <a:r>
              <a:rPr lang="ru-RU" sz="2400" dirty="0" smtClean="0"/>
              <a:t> </a:t>
            </a:r>
            <a:r>
              <a:rPr lang="ru-RU" sz="2400" dirty="0" err="1"/>
              <a:t>кванттау</a:t>
            </a:r>
            <a:r>
              <a:rPr lang="ru-RU" sz="2400" dirty="0"/>
              <a:t> амплитуда </a:t>
            </a:r>
            <a:r>
              <a:rPr lang="ru-RU" sz="2400" dirty="0" err="1"/>
              <a:t>немесе</a:t>
            </a:r>
            <a:r>
              <a:rPr lang="ru-RU" sz="2400" dirty="0"/>
              <a:t> </a:t>
            </a:r>
            <a:r>
              <a:rPr lang="ru-RU" sz="2400" dirty="0" err="1"/>
              <a:t>уақыт</a:t>
            </a:r>
            <a:r>
              <a:rPr lang="ru-RU" sz="2400" dirty="0"/>
              <a:t> </a:t>
            </a:r>
            <a:r>
              <a:rPr lang="ru-RU" sz="2400" dirty="0" err="1"/>
              <a:t>бойынша</a:t>
            </a:r>
            <a:r>
              <a:rPr lang="ru-RU" sz="2400" dirty="0"/>
              <a:t> </a:t>
            </a:r>
            <a:r>
              <a:rPr lang="ru-RU" sz="2400" dirty="0" err="1"/>
              <a:t>жүзеге</a:t>
            </a:r>
            <a:r>
              <a:rPr lang="ru-RU" sz="2400" dirty="0"/>
              <a:t> </a:t>
            </a:r>
            <a:r>
              <a:rPr lang="ru-RU" sz="2400" dirty="0" err="1"/>
              <a:t>асырылады</a:t>
            </a:r>
            <a:r>
              <a:rPr lang="ru-RU" sz="2400" dirty="0"/>
              <a:t>. </a:t>
            </a:r>
            <a:endParaRPr lang="ru-RU" sz="2400" dirty="0" smtClean="0"/>
          </a:p>
          <a:p>
            <a:r>
              <a:rPr lang="ru-RU" sz="2400" dirty="0" err="1" smtClean="0"/>
              <a:t>Үздіксіз</a:t>
            </a:r>
            <a:r>
              <a:rPr lang="ru-RU" sz="2400" dirty="0" smtClean="0"/>
              <a:t> </a:t>
            </a:r>
            <a:r>
              <a:rPr lang="ru-RU" sz="2400" dirty="0" err="1"/>
              <a:t>сигналды</a:t>
            </a:r>
            <a:r>
              <a:rPr lang="ru-RU" sz="2400" dirty="0"/>
              <a:t> </a:t>
            </a:r>
            <a:r>
              <a:rPr lang="ru-RU" sz="2400" dirty="0" err="1"/>
              <a:t>дискретті</a:t>
            </a:r>
            <a:r>
              <a:rPr lang="ru-RU" sz="2400" dirty="0"/>
              <a:t> </a:t>
            </a:r>
            <a:r>
              <a:rPr lang="ru-RU" sz="2400" dirty="0" err="1"/>
              <a:t>сигналмен</a:t>
            </a:r>
            <a:r>
              <a:rPr lang="ru-RU" sz="2400" dirty="0"/>
              <a:t> </a:t>
            </a:r>
            <a:r>
              <a:rPr lang="ru-RU" sz="2400" dirty="0" err="1"/>
              <a:t>ауыстыру</a:t>
            </a:r>
            <a:r>
              <a:rPr lang="ru-RU" sz="2400" dirty="0"/>
              <a:t> </a:t>
            </a:r>
            <a:r>
              <a:rPr lang="ru-RU" sz="2400" dirty="0" err="1"/>
              <a:t>қосымша</a:t>
            </a:r>
            <a:r>
              <a:rPr lang="ru-RU" sz="2400" dirty="0"/>
              <a:t> </a:t>
            </a:r>
            <a:r>
              <a:rPr lang="ru-RU" sz="2400" dirty="0" err="1"/>
              <a:t>қателікке</a:t>
            </a:r>
            <a:r>
              <a:rPr lang="ru-RU" sz="2400" dirty="0"/>
              <a:t> </a:t>
            </a:r>
            <a:r>
              <a:rPr lang="ru-RU" sz="2400" dirty="0" err="1"/>
              <a:t>әкеледі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40594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502276"/>
            <a:ext cx="8915400" cy="5408946"/>
          </a:xfrm>
        </p:spPr>
        <p:txBody>
          <a:bodyPr>
            <a:normAutofit/>
          </a:bodyPr>
          <a:lstStyle/>
          <a:p>
            <a:r>
              <a:rPr lang="kk-KZ" sz="2400" dirty="0" smtClean="0"/>
              <a:t>Суретте амплитуда бойынша сигналдың квантауы көрсетілген. Амплитуда бойынша квантауда Х(</a:t>
            </a:r>
            <a:r>
              <a:rPr lang="en-US" sz="2400" dirty="0" smtClean="0"/>
              <a:t>t</a:t>
            </a:r>
            <a:r>
              <a:rPr lang="kk-KZ" sz="2400" dirty="0" smtClean="0"/>
              <a:t>) қисығы тігінен бірдей </a:t>
            </a:r>
            <a:r>
              <a:rPr lang="el-GR" sz="2400" dirty="0" smtClean="0"/>
              <a:t>Δ</a:t>
            </a:r>
            <a:r>
              <a:rPr lang="kk-KZ" sz="2400" dirty="0" smtClean="0"/>
              <a:t>Х интервалдарға бөлінеді және сатылы сипаттамаға Х</a:t>
            </a:r>
            <a:r>
              <a:rPr lang="kk-KZ" sz="2400" baseline="30000" dirty="0" smtClean="0"/>
              <a:t>/</a:t>
            </a:r>
            <a:r>
              <a:rPr lang="kk-KZ" sz="2400" dirty="0" smtClean="0"/>
              <a:t>(</a:t>
            </a:r>
            <a:r>
              <a:rPr lang="en-US" sz="2400" dirty="0" smtClean="0"/>
              <a:t>t)</a:t>
            </a:r>
            <a:r>
              <a:rPr lang="kk-KZ" sz="2400" dirty="0" smtClean="0"/>
              <a:t>. </a:t>
            </a:r>
            <a:r>
              <a:rPr lang="el-GR" sz="2400" dirty="0"/>
              <a:t>Δ</a:t>
            </a:r>
            <a:r>
              <a:rPr lang="kk-KZ" sz="2400" dirty="0"/>
              <a:t>Х </a:t>
            </a:r>
            <a:r>
              <a:rPr lang="kk-KZ" sz="2400" dirty="0" smtClean="0"/>
              <a:t>интервалы квантау адымы деп аталады. </a:t>
            </a:r>
            <a:r>
              <a:rPr lang="el-GR" sz="2400" dirty="0"/>
              <a:t>Δ</a:t>
            </a:r>
            <a:r>
              <a:rPr lang="kk-KZ" sz="2400" dirty="0"/>
              <a:t>Х </a:t>
            </a:r>
            <a:r>
              <a:rPr lang="kk-KZ" sz="2400" dirty="0" smtClean="0"/>
              <a:t>функциясы максималды шамасынан минималды шамасына дейін өзгергенде берілген квантау адымында дискретті сигналдар саны(рұқсат етілген дәрежесі)келесі өрнекпен анықталады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4358647"/>
            <a:ext cx="6553200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6022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5927" y="787041"/>
            <a:ext cx="8075053" cy="613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5027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8506" y="4060256"/>
            <a:ext cx="7985637" cy="125871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159357" y="597418"/>
            <a:ext cx="9676327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dirty="0" smtClean="0"/>
              <a:t>Егер функцияның лездік мәні интервалдың ішіне </a:t>
            </a:r>
            <a:r>
              <a:rPr lang="kk-KZ" sz="2800" dirty="0"/>
              <a:t>кіретін </a:t>
            </a:r>
            <a:r>
              <a:rPr lang="kk-KZ" sz="2800" dirty="0" smtClean="0"/>
              <a:t>болса</a:t>
            </a:r>
            <a:r>
              <a:rPr lang="kk-KZ" sz="2800" dirty="0"/>
              <a:t>, онда ол ең жақын рұқсат етілген шамаға ауыстырылады. Бір сатыдан келесіге өту функцияның шамасы интервалдың отрасында жүреді, дәл осы сәтте кванттау интервалының  абсолютті қателікгі максималды болып табылады </a:t>
            </a:r>
            <a:br>
              <a:rPr lang="kk-KZ" sz="2800" dirty="0"/>
            </a:br>
            <a:r>
              <a:rPr lang="kk-KZ" sz="2800" dirty="0"/>
              <a:t>Квантау қателігі келесі өрнекпен анықталады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2658756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450761"/>
            <a:ext cx="8915400" cy="6117464"/>
          </a:xfrm>
        </p:spPr>
        <p:txBody>
          <a:bodyPr>
            <a:normAutofit/>
          </a:bodyPr>
          <a:lstStyle/>
          <a:p>
            <a:r>
              <a:rPr lang="kk-KZ" sz="2000" dirty="0"/>
              <a:t>уақыт бойынша квантағанда Х(</a:t>
            </a:r>
            <a:r>
              <a:rPr lang="en-US" sz="2000" dirty="0"/>
              <a:t>t)</a:t>
            </a:r>
            <a:r>
              <a:rPr lang="kk-KZ" sz="2000" dirty="0"/>
              <a:t>кисығын көлденеңінен тең интервалдарға бөлініп әр бір интервалдың басына ( немесе соңына) сәйкес келетін сигналдарды ғана таратады. Демек, уақыт бойынша квантауда сигналдың таратылуы уақыттың белгілі бір моментерінде болады. </a:t>
            </a:r>
            <a:br>
              <a:rPr lang="kk-KZ" sz="2000" dirty="0"/>
            </a:br>
            <a:r>
              <a:rPr lang="kk-KZ" sz="2000" dirty="0"/>
              <a:t>Канал бойынша ақпаратты беру жылдамдығы келесі өрнекпен көрсетуге </a:t>
            </a:r>
            <a:r>
              <a:rPr lang="kk-KZ" sz="2000" dirty="0" smtClean="0"/>
              <a:t>болады</a:t>
            </a:r>
          </a:p>
          <a:p>
            <a:endParaRPr lang="kk-KZ" sz="2000" dirty="0"/>
          </a:p>
          <a:p>
            <a:endParaRPr lang="kk-KZ" sz="2000" dirty="0" smtClean="0"/>
          </a:p>
          <a:p>
            <a:r>
              <a:rPr lang="kk-KZ" sz="2000" dirty="0" smtClean="0"/>
              <a:t>Мұндағы </a:t>
            </a:r>
            <a:r>
              <a:rPr lang="el-GR" sz="2000" dirty="0" smtClean="0"/>
              <a:t>Δ</a:t>
            </a:r>
            <a:r>
              <a:rPr lang="en-US" sz="2000" dirty="0" smtClean="0"/>
              <a:t>F</a:t>
            </a:r>
            <a:r>
              <a:rPr lang="kk-KZ" sz="2000" baseline="-25000" dirty="0" smtClean="0"/>
              <a:t>к</a:t>
            </a:r>
            <a:r>
              <a:rPr lang="kk-KZ" sz="2000" dirty="0"/>
              <a:t>-байланыс </a:t>
            </a:r>
            <a:r>
              <a:rPr lang="kk-KZ" sz="2000" dirty="0" smtClean="0"/>
              <a:t>каналының </a:t>
            </a:r>
            <a:r>
              <a:rPr lang="kk-KZ" sz="2000" dirty="0"/>
              <a:t>жолақ </a:t>
            </a:r>
            <a:r>
              <a:rPr lang="kk-KZ" sz="2000" dirty="0" smtClean="0"/>
              <a:t>ені</a:t>
            </a:r>
          </a:p>
          <a:p>
            <a:r>
              <a:rPr lang="kk-KZ" sz="2000" dirty="0" smtClean="0"/>
              <a:t>Р</a:t>
            </a:r>
            <a:r>
              <a:rPr lang="kk-KZ" sz="2000" baseline="-25000" dirty="0" smtClean="0"/>
              <a:t>с</a:t>
            </a:r>
            <a:r>
              <a:rPr lang="kk-KZ" sz="2000" dirty="0" smtClean="0"/>
              <a:t>/Р</a:t>
            </a:r>
            <a:r>
              <a:rPr lang="kk-KZ" sz="2000" baseline="-25000" dirty="0" smtClean="0"/>
              <a:t>п</a:t>
            </a:r>
            <a:r>
              <a:rPr lang="kk-KZ" sz="2000" dirty="0" smtClean="0"/>
              <a:t>-сигнал қуаьы мен бөгеулер қуатының қатынасы</a:t>
            </a:r>
          </a:p>
          <a:p>
            <a:r>
              <a:rPr lang="kk-KZ" sz="2000" dirty="0" smtClean="0"/>
              <a:t>Байланыс каналының Т</a:t>
            </a:r>
            <a:r>
              <a:rPr lang="kk-KZ" sz="2000" baseline="-25000" dirty="0" smtClean="0"/>
              <a:t>к</a:t>
            </a:r>
            <a:r>
              <a:rPr lang="kk-KZ" sz="2000" dirty="0" smtClean="0"/>
              <a:t> жұмыс уақытында берілетін акпарат саны келесі өрнекпен анықталады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5695" y="2608240"/>
            <a:ext cx="6790108" cy="10107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316" y="5433541"/>
            <a:ext cx="5513488" cy="113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3466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450761"/>
            <a:ext cx="8915400" cy="5460461"/>
          </a:xfrm>
        </p:spPr>
        <p:txBody>
          <a:bodyPr/>
          <a:lstStyle/>
          <a:p>
            <a:r>
              <a:rPr lang="kk-KZ" dirty="0"/>
              <a:t>Сигналдың қуаты Р</a:t>
            </a:r>
            <a:r>
              <a:rPr lang="kk-KZ" baseline="-25000" dirty="0"/>
              <a:t>с</a:t>
            </a:r>
            <a:r>
              <a:rPr lang="kk-KZ" dirty="0"/>
              <a:t> каналдың рұксатетілген қуатынан Р</a:t>
            </a:r>
            <a:r>
              <a:rPr lang="kk-KZ" baseline="-25000" dirty="0"/>
              <a:t>к </a:t>
            </a:r>
            <a:r>
              <a:rPr lang="kk-KZ" dirty="0"/>
              <a:t>артық болуы мүмкін емес. Р</a:t>
            </a:r>
            <a:r>
              <a:rPr lang="kk-KZ" baseline="-25000" dirty="0"/>
              <a:t>с</a:t>
            </a:r>
            <a:r>
              <a:rPr lang="kk-KZ" dirty="0"/>
              <a:t> </a:t>
            </a:r>
            <a:r>
              <a:rPr lang="en-US" dirty="0"/>
              <a:t>=</a:t>
            </a:r>
            <a:r>
              <a:rPr lang="kk-KZ" dirty="0"/>
              <a:t> Р</a:t>
            </a:r>
            <a:r>
              <a:rPr lang="kk-KZ" baseline="-25000" dirty="0"/>
              <a:t>к  </a:t>
            </a:r>
            <a:r>
              <a:rPr lang="kk-KZ" dirty="0"/>
              <a:t>қабылдасақ, канал арқылы берілетін ақпараттың ең көп мөлшерін анықтайтын өрнек </a:t>
            </a:r>
            <a:r>
              <a:rPr lang="kk-KZ" dirty="0" smtClean="0"/>
              <a:t>анықтаймыз</a:t>
            </a:r>
          </a:p>
          <a:p>
            <a:endParaRPr lang="kk-KZ" dirty="0"/>
          </a:p>
          <a:p>
            <a:endParaRPr lang="kk-KZ" dirty="0" smtClean="0"/>
          </a:p>
          <a:p>
            <a:endParaRPr lang="kk-KZ" dirty="0"/>
          </a:p>
          <a:p>
            <a:r>
              <a:rPr lang="kk-KZ" dirty="0" smtClean="0"/>
              <a:t>                                               деп қабылдасақ каналдың көлемі келесі өрнекпен анықталады</a:t>
            </a:r>
          </a:p>
          <a:p>
            <a:endParaRPr lang="kk-KZ" dirty="0"/>
          </a:p>
          <a:p>
            <a:endParaRPr lang="kk-KZ" dirty="0" smtClean="0"/>
          </a:p>
          <a:p>
            <a:endParaRPr lang="kk-KZ" dirty="0"/>
          </a:p>
          <a:p>
            <a:r>
              <a:rPr lang="kk-KZ" dirty="0" smtClean="0"/>
              <a:t>Мұндағы </a:t>
            </a:r>
            <a:r>
              <a:rPr lang="kk-KZ" dirty="0"/>
              <a:t> </a:t>
            </a:r>
            <a:r>
              <a:rPr lang="kk-KZ" dirty="0" smtClean="0"/>
              <a:t>Н</a:t>
            </a:r>
            <a:r>
              <a:rPr lang="kk-KZ" baseline="-25000" dirty="0" smtClean="0"/>
              <a:t>к  </a:t>
            </a:r>
            <a:r>
              <a:rPr lang="kk-KZ" dirty="0" smtClean="0"/>
              <a:t>- байланыс каналының динамикалық диапазоны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7906" y="1391722"/>
            <a:ext cx="5925958" cy="10423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8858" y="2248487"/>
            <a:ext cx="2553907" cy="6585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2403" y="3252788"/>
            <a:ext cx="5511261" cy="99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2222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70271" y="497982"/>
            <a:ext cx="8915400" cy="5516451"/>
          </a:xfrm>
        </p:spPr>
        <p:txBody>
          <a:bodyPr>
            <a:normAutofit/>
          </a:bodyPr>
          <a:lstStyle/>
          <a:p>
            <a:r>
              <a:rPr lang="kk-KZ" sz="2000" dirty="0"/>
              <a:t>Сигналдың </a:t>
            </a:r>
            <a:r>
              <a:rPr lang="kk-KZ" sz="2000" dirty="0" smtClean="0"/>
              <a:t>көлемібірақ</a:t>
            </a:r>
            <a:r>
              <a:rPr lang="kk-KZ" sz="2000" dirty="0"/>
              <a:t/>
            </a:r>
            <a:br>
              <a:rPr lang="kk-KZ" sz="2000" dirty="0"/>
            </a:br>
            <a:endParaRPr lang="kk-KZ" sz="2000" dirty="0" smtClean="0"/>
          </a:p>
          <a:p>
            <a:pPr marL="0" indent="0">
              <a:buNone/>
            </a:pPr>
            <a:r>
              <a:rPr lang="kk-KZ" sz="2000" dirty="0"/>
              <a:t/>
            </a:r>
            <a:br>
              <a:rPr lang="kk-KZ" sz="2000" dirty="0"/>
            </a:br>
            <a:r>
              <a:rPr lang="kk-KZ" sz="2000" dirty="0"/>
              <a:t/>
            </a:r>
            <a:br>
              <a:rPr lang="kk-KZ" sz="2000" dirty="0"/>
            </a:br>
            <a:r>
              <a:rPr lang="kk-KZ" sz="2000" dirty="0"/>
              <a:t>мұндағы </a:t>
            </a:r>
            <a:r>
              <a:rPr lang="en-US" sz="2000" dirty="0"/>
              <a:t>Fc – </a:t>
            </a:r>
            <a:r>
              <a:rPr lang="kk-KZ" sz="2000" dirty="0"/>
              <a:t>сигналдың жиілік спектрылың жолағының ені</a:t>
            </a:r>
            <a:br>
              <a:rPr lang="kk-KZ" sz="2000" dirty="0"/>
            </a:br>
            <a:r>
              <a:rPr lang="kk-KZ" sz="2000" dirty="0"/>
              <a:t>Тк-сигнал ұзақтығы</a:t>
            </a:r>
            <a:br>
              <a:rPr lang="kk-KZ" sz="2000" dirty="0"/>
            </a:br>
            <a:r>
              <a:rPr lang="kk-KZ" sz="2000" dirty="0"/>
              <a:t>Нс- сигналдың динамикалық диапазоны</a:t>
            </a:r>
            <a:br>
              <a:rPr lang="kk-KZ" sz="2000" dirty="0"/>
            </a:br>
            <a:r>
              <a:rPr lang="kk-KZ" sz="2000" dirty="0"/>
              <a:t>Байланыс каналы бойынша сигналды берудің қажетті шартты </a:t>
            </a:r>
            <a:endParaRPr lang="kk-KZ" sz="2000" dirty="0" smtClean="0"/>
          </a:p>
          <a:p>
            <a:endParaRPr lang="kk-KZ" sz="2000" dirty="0"/>
          </a:p>
          <a:p>
            <a:endParaRPr lang="kk-KZ" sz="2000" dirty="0" smtClean="0"/>
          </a:p>
          <a:p>
            <a:r>
              <a:rPr lang="kk-KZ" sz="2000" dirty="0"/>
              <a:t>сонымен бірге жеткілікті шарттар орындалуы </a:t>
            </a:r>
            <a:r>
              <a:rPr lang="kk-KZ" sz="2000" dirty="0" smtClean="0"/>
              <a:t>керек</a:t>
            </a:r>
          </a:p>
          <a:p>
            <a:endParaRPr lang="kk-KZ" sz="2000" dirty="0"/>
          </a:p>
          <a:p>
            <a:pPr marL="0" indent="0">
              <a:buNone/>
            </a:pP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3543" y="895416"/>
            <a:ext cx="6639667" cy="7788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4537" y="3257550"/>
            <a:ext cx="1387632" cy="6079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6752" y="4936029"/>
            <a:ext cx="4562325" cy="69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0905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Спектрлер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сигналдары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035380"/>
          </a:xfrm>
        </p:spPr>
        <p:txBody>
          <a:bodyPr>
            <a:normAutofit/>
          </a:bodyPr>
          <a:lstStyle/>
          <a:p>
            <a:r>
              <a:rPr lang="ru-RU" dirty="0" err="1"/>
              <a:t>Сымды</a:t>
            </a:r>
            <a:r>
              <a:rPr lang="ru-RU" dirty="0"/>
              <a:t> </a:t>
            </a:r>
            <a:r>
              <a:rPr lang="ru-RU" dirty="0" err="1"/>
              <a:t>желілер</a:t>
            </a:r>
            <a:r>
              <a:rPr lang="ru-RU" dirty="0"/>
              <a:t> мен </a:t>
            </a:r>
            <a:r>
              <a:rPr lang="ru-RU" dirty="0" err="1" smtClean="0"/>
              <a:t>радиоканалдар</a:t>
            </a:r>
            <a:r>
              <a:rPr lang="ru-RU" dirty="0" smtClean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берілетін</a:t>
            </a:r>
            <a:r>
              <a:rPr lang="ru-RU" dirty="0"/>
              <a:t> </a:t>
            </a:r>
            <a:r>
              <a:rPr lang="ru-RU" dirty="0" err="1"/>
              <a:t>телемеханикалық</a:t>
            </a:r>
            <a:r>
              <a:rPr lang="ru-RU" dirty="0"/>
              <a:t> </a:t>
            </a:r>
            <a:r>
              <a:rPr lang="ru-RU" dirty="0" err="1"/>
              <a:t>сигналдар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 smtClean="0"/>
              <a:t>бірлігінде</a:t>
            </a:r>
            <a:r>
              <a:rPr lang="ru-RU" dirty="0" smtClean="0"/>
              <a:t> </a:t>
            </a:r>
            <a:r>
              <a:rPr lang="ru-RU" dirty="0" err="1" smtClean="0"/>
              <a:t>өзгеретін</a:t>
            </a:r>
            <a:r>
              <a:rPr lang="ru-RU" dirty="0" smtClean="0"/>
              <a:t> </a:t>
            </a:r>
            <a:r>
              <a:rPr lang="ru-RU" dirty="0" err="1"/>
              <a:t>электр</a:t>
            </a:r>
            <a:r>
              <a:rPr lang="ru-RU" dirty="0"/>
              <a:t> </a:t>
            </a:r>
            <a:r>
              <a:rPr lang="ru-RU" dirty="0" err="1"/>
              <a:t>шамасын</a:t>
            </a:r>
            <a:r>
              <a:rPr lang="ru-RU" dirty="0"/>
              <a:t> </a:t>
            </a:r>
            <a:r>
              <a:rPr lang="ru-RU" dirty="0" err="1"/>
              <a:t>білдіреді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Қазіргі</a:t>
            </a:r>
            <a:r>
              <a:rPr lang="ru-RU" dirty="0" smtClean="0"/>
              <a:t> </a:t>
            </a:r>
            <a:r>
              <a:rPr lang="ru-RU" dirty="0" err="1"/>
              <a:t>уақытта</a:t>
            </a:r>
            <a:r>
              <a:rPr lang="ru-RU" dirty="0"/>
              <a:t> </a:t>
            </a:r>
            <a:r>
              <a:rPr lang="ru-RU" dirty="0" err="1"/>
              <a:t>талшықты-оптикалық</a:t>
            </a:r>
            <a:r>
              <a:rPr lang="ru-RU" dirty="0"/>
              <a:t> </a:t>
            </a:r>
            <a:r>
              <a:rPr lang="ru-RU" dirty="0" err="1"/>
              <a:t>кабельдер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берілетін</a:t>
            </a:r>
            <a:r>
              <a:rPr lang="ru-RU" dirty="0"/>
              <a:t> </a:t>
            </a:r>
            <a:r>
              <a:rPr lang="ru-RU" dirty="0" err="1" smtClean="0"/>
              <a:t>оптикалық</a:t>
            </a:r>
            <a:r>
              <a:rPr lang="ru-RU" dirty="0" smtClean="0"/>
              <a:t> </a:t>
            </a:r>
            <a:r>
              <a:rPr lang="ru-RU" dirty="0" err="1" smtClean="0"/>
              <a:t>каналда</a:t>
            </a:r>
            <a:r>
              <a:rPr lang="ru-RU" dirty="0" smtClean="0"/>
              <a:t> </a:t>
            </a:r>
            <a:r>
              <a:rPr lang="ru-RU" dirty="0" err="1" smtClean="0"/>
              <a:t>қолданылады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Периодтық</a:t>
            </a:r>
            <a:r>
              <a:rPr lang="ru-RU" dirty="0" smtClean="0"/>
              <a:t> </a:t>
            </a:r>
            <a:r>
              <a:rPr lang="ru-RU" dirty="0" err="1"/>
              <a:t>емес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периодтық</a:t>
            </a:r>
            <a:r>
              <a:rPr lang="ru-RU" dirty="0"/>
              <a:t> </a:t>
            </a:r>
            <a:r>
              <a:rPr lang="ru-RU" dirty="0" err="1"/>
              <a:t>емес</a:t>
            </a:r>
            <a:r>
              <a:rPr lang="ru-RU" dirty="0"/>
              <a:t> </a:t>
            </a:r>
            <a:r>
              <a:rPr lang="ru-RU" dirty="0" err="1" smtClean="0"/>
              <a:t>сигналдарды</a:t>
            </a:r>
            <a:r>
              <a:rPr lang="ru-RU" dirty="0" smtClean="0"/>
              <a:t> </a:t>
            </a:r>
            <a:r>
              <a:rPr lang="ru-RU" dirty="0" err="1" smtClean="0"/>
              <a:t>ажыратады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Біріншісі-уақыттың</a:t>
            </a:r>
            <a:r>
              <a:rPr lang="ru-RU" dirty="0" smtClean="0"/>
              <a:t> </a:t>
            </a:r>
            <a:r>
              <a:rPr lang="ru-RU" dirty="0" err="1"/>
              <a:t>периодты</a:t>
            </a:r>
            <a:r>
              <a:rPr lang="ru-RU" dirty="0"/>
              <a:t> </a:t>
            </a:r>
            <a:r>
              <a:rPr lang="ru-RU" dirty="0" err="1"/>
              <a:t>емес</a:t>
            </a:r>
            <a:r>
              <a:rPr lang="ru-RU" dirty="0"/>
              <a:t> </a:t>
            </a:r>
            <a:r>
              <a:rPr lang="ru-RU" dirty="0" err="1" smtClean="0"/>
              <a:t>функциялары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табылады</a:t>
            </a:r>
            <a:r>
              <a:rPr lang="ru-RU" dirty="0" smtClean="0"/>
              <a:t>, </a:t>
            </a:r>
            <a:r>
              <a:rPr lang="ru-RU" dirty="0" err="1"/>
              <a:t>қарапайым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 - </a:t>
            </a:r>
            <a:r>
              <a:rPr lang="ru-RU" dirty="0" err="1"/>
              <a:t>еркін</a:t>
            </a:r>
            <a:r>
              <a:rPr lang="ru-RU" dirty="0"/>
              <a:t> </a:t>
            </a:r>
            <a:r>
              <a:rPr lang="ru-RU" dirty="0" err="1"/>
              <a:t>нысандағы</a:t>
            </a:r>
            <a:r>
              <a:rPr lang="ru-RU" dirty="0"/>
              <a:t> </a:t>
            </a:r>
            <a:r>
              <a:rPr lang="ru-RU" dirty="0" err="1"/>
              <a:t>жалғыз</a:t>
            </a:r>
            <a:r>
              <a:rPr lang="ru-RU" dirty="0"/>
              <a:t> </a:t>
            </a:r>
            <a:r>
              <a:rPr lang="ru-RU" dirty="0" err="1"/>
              <a:t>импульстар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Екіншісі-уақыттың</a:t>
            </a:r>
            <a:r>
              <a:rPr lang="ru-RU" dirty="0" smtClean="0"/>
              <a:t> </a:t>
            </a:r>
            <a:r>
              <a:rPr lang="ru-RU" dirty="0" err="1"/>
              <a:t>периодтық</a:t>
            </a:r>
            <a:r>
              <a:rPr lang="ru-RU" dirty="0"/>
              <a:t> </a:t>
            </a:r>
            <a:r>
              <a:rPr lang="ru-RU" dirty="0" err="1"/>
              <a:t>функциясы</a:t>
            </a:r>
            <a:r>
              <a:rPr lang="ru-RU" dirty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табылады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бірдей</a:t>
            </a:r>
            <a:r>
              <a:rPr lang="ru-RU" dirty="0" smtClean="0"/>
              <a:t> </a:t>
            </a:r>
            <a:r>
              <a:rPr lang="ru-RU" dirty="0" err="1"/>
              <a:t>формасы</a:t>
            </a:r>
            <a:r>
              <a:rPr lang="ru-RU" dirty="0"/>
              <a:t> мен </a:t>
            </a:r>
            <a:r>
              <a:rPr lang="ru-RU" dirty="0" err="1"/>
              <a:t>қайталану</a:t>
            </a:r>
            <a:r>
              <a:rPr lang="ru-RU" dirty="0"/>
              <a:t> </a:t>
            </a:r>
            <a:r>
              <a:rPr lang="ru-RU" dirty="0" err="1"/>
              <a:t>кезеңі</a:t>
            </a:r>
            <a:r>
              <a:rPr lang="ru-RU" dirty="0"/>
              <a:t> </a:t>
            </a:r>
            <a:r>
              <a:rPr lang="ru-RU" dirty="0" smtClean="0"/>
              <a:t>Т бар </a:t>
            </a:r>
            <a:r>
              <a:rPr lang="ru-RU" dirty="0" err="1"/>
              <a:t>шексіз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 smtClean="0"/>
              <a:t>тізбегін</a:t>
            </a:r>
            <a:r>
              <a:rPr lang="ru-RU" dirty="0" smtClean="0"/>
              <a:t> </a:t>
            </a:r>
            <a:r>
              <a:rPr lang="ru-RU" dirty="0" err="1" smtClean="0"/>
              <a:t>құрайды</a:t>
            </a:r>
            <a:r>
              <a:rPr lang="ru-RU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778203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712" y="809625"/>
            <a:ext cx="9613900" cy="52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7574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96213"/>
            <a:ext cx="8915400" cy="638792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 err="1"/>
              <a:t>Уақыттың</a:t>
            </a:r>
            <a:r>
              <a:rPr lang="ru-RU" sz="2400" dirty="0"/>
              <a:t> </a:t>
            </a:r>
            <a:r>
              <a:rPr lang="ru-RU" sz="2400" dirty="0" err="1"/>
              <a:t>кез-келген</a:t>
            </a:r>
            <a:r>
              <a:rPr lang="ru-RU" sz="2400" dirty="0"/>
              <a:t> </a:t>
            </a:r>
            <a:r>
              <a:rPr lang="ru-RU" sz="2400" dirty="0" err="1"/>
              <a:t>периодтық</a:t>
            </a:r>
            <a:r>
              <a:rPr lang="ru-RU" sz="2400" dirty="0"/>
              <a:t> </a:t>
            </a:r>
            <a:r>
              <a:rPr lang="ru-RU" sz="2400" dirty="0" err="1"/>
              <a:t>функциясы</a:t>
            </a:r>
            <a:r>
              <a:rPr lang="ru-RU" sz="2400" dirty="0"/>
              <a:t> </a:t>
            </a:r>
            <a:r>
              <a:rPr lang="en-US" sz="2400" dirty="0"/>
              <a:t>F(t)</a:t>
            </a:r>
            <a:r>
              <a:rPr lang="ru-RU" sz="2400" dirty="0" err="1"/>
              <a:t>белгілі</a:t>
            </a:r>
            <a:r>
              <a:rPr lang="ru-RU" sz="2400" dirty="0"/>
              <a:t> </a:t>
            </a:r>
            <a:r>
              <a:rPr lang="ru-RU" sz="2400" dirty="0" err="1"/>
              <a:t>бір</a:t>
            </a:r>
            <a:r>
              <a:rPr lang="ru-RU" sz="2400" dirty="0"/>
              <a:t> </a:t>
            </a:r>
            <a:r>
              <a:rPr lang="ru-RU" sz="2400" dirty="0" err="1"/>
              <a:t>амплитудасы</a:t>
            </a:r>
            <a:r>
              <a:rPr lang="en-US" sz="2400" dirty="0"/>
              <a:t> A</a:t>
            </a:r>
            <a:r>
              <a:rPr lang="en-US" sz="2400" baseline="-25000" dirty="0"/>
              <a:t>i</a:t>
            </a:r>
            <a:r>
              <a:rPr lang="ru-RU" sz="2400" dirty="0"/>
              <a:t>, </a:t>
            </a:r>
            <a:r>
              <a:rPr lang="ru-RU" sz="2400" dirty="0" err="1"/>
              <a:t>бастапқы</a:t>
            </a:r>
            <a:r>
              <a:rPr lang="ru-RU" sz="2400" dirty="0"/>
              <a:t> </a:t>
            </a:r>
            <a:r>
              <a:rPr lang="ru-RU" sz="2400" dirty="0" err="1"/>
              <a:t>фазалары</a:t>
            </a:r>
            <a:r>
              <a:rPr lang="en-US" sz="2400" dirty="0"/>
              <a:t> </a:t>
            </a:r>
            <a:r>
              <a:rPr lang="el-GR" sz="2400" dirty="0"/>
              <a:t>φ</a:t>
            </a:r>
            <a:r>
              <a:rPr lang="en-US" sz="2400" baseline="-25000" dirty="0" err="1"/>
              <a:t>i</a:t>
            </a:r>
            <a:r>
              <a:rPr lang="ru-RU" sz="2400" dirty="0"/>
              <a:t> мен </a:t>
            </a:r>
            <a:r>
              <a:rPr lang="ru-RU" sz="2400" dirty="0" err="1"/>
              <a:t>жиіліктері</a:t>
            </a:r>
            <a:r>
              <a:rPr lang="en-US" sz="2400" dirty="0"/>
              <a:t> </a:t>
            </a:r>
            <a:r>
              <a:rPr lang="el-GR" sz="2400" dirty="0"/>
              <a:t>ω</a:t>
            </a:r>
            <a:r>
              <a:rPr lang="ru-RU" sz="2400" dirty="0"/>
              <a:t> бар </a:t>
            </a:r>
            <a:r>
              <a:rPr lang="ru-RU" sz="2400" dirty="0" err="1"/>
              <a:t>синусоидальды</a:t>
            </a:r>
            <a:r>
              <a:rPr lang="ru-RU" sz="2400" dirty="0"/>
              <a:t> </a:t>
            </a:r>
            <a:r>
              <a:rPr lang="ru-RU" sz="2400" dirty="0" err="1"/>
              <a:t>тербелістер</a:t>
            </a:r>
            <a:r>
              <a:rPr lang="ru-RU" sz="2400" dirty="0"/>
              <a:t> </a:t>
            </a:r>
            <a:r>
              <a:rPr lang="ru-RU" sz="2400" dirty="0" err="1"/>
              <a:t>сериясының</a:t>
            </a:r>
            <a:r>
              <a:rPr lang="ru-RU" sz="2400" dirty="0"/>
              <a:t> (Фурье </a:t>
            </a:r>
            <a:r>
              <a:rPr lang="ru-RU" sz="2400" dirty="0" err="1"/>
              <a:t>қатарының</a:t>
            </a:r>
            <a:r>
              <a:rPr lang="ru-RU" sz="2400" dirty="0"/>
              <a:t>) </a:t>
            </a:r>
            <a:r>
              <a:rPr lang="ru-RU" sz="2400" dirty="0" err="1"/>
              <a:t>қосындысы</a:t>
            </a:r>
            <a:r>
              <a:rPr lang="ru-RU" sz="2400" dirty="0"/>
              <a:t> </a:t>
            </a:r>
            <a:r>
              <a:rPr lang="ru-RU" sz="2400" dirty="0" err="1"/>
              <a:t>ретінде</a:t>
            </a:r>
            <a:r>
              <a:rPr lang="ru-RU" sz="2400" dirty="0"/>
              <a:t> </a:t>
            </a:r>
            <a:r>
              <a:rPr lang="ru-RU" sz="2400" dirty="0" err="1"/>
              <a:t>ұсынылуы</a:t>
            </a:r>
            <a:r>
              <a:rPr lang="ru-RU" sz="2400" dirty="0"/>
              <a:t> </a:t>
            </a:r>
            <a:r>
              <a:rPr lang="ru-RU" sz="2400" dirty="0" err="1"/>
              <a:t>мүмкін</a:t>
            </a:r>
            <a:r>
              <a:rPr lang="ru-RU" sz="2400" dirty="0"/>
              <a:t>. </a:t>
            </a:r>
            <a:r>
              <a:rPr lang="ru-RU" sz="2400" dirty="0" err="1"/>
              <a:t>Сондықтан</a:t>
            </a:r>
            <a:r>
              <a:rPr lang="ru-RU" sz="2400" dirty="0"/>
              <a:t> </a:t>
            </a:r>
            <a:r>
              <a:rPr lang="ru-RU" sz="2400" dirty="0" err="1"/>
              <a:t>кез-келген</a:t>
            </a:r>
            <a:r>
              <a:rPr lang="ru-RU" sz="2400" dirty="0"/>
              <a:t> </a:t>
            </a:r>
            <a:r>
              <a:rPr lang="ru-RU" sz="2400" dirty="0" err="1"/>
              <a:t>периодты</a:t>
            </a:r>
            <a:r>
              <a:rPr lang="ru-RU" sz="2400" dirty="0"/>
              <a:t>  </a:t>
            </a:r>
            <a:r>
              <a:rPr lang="ru-RU" sz="2400" dirty="0" err="1"/>
              <a:t>сигналды</a:t>
            </a:r>
            <a:r>
              <a:rPr lang="ru-RU" sz="2400" dirty="0"/>
              <a:t> </a:t>
            </a:r>
            <a:r>
              <a:rPr lang="ru-RU" sz="2400" dirty="0" err="1"/>
              <a:t>қатар</a:t>
            </a:r>
            <a:r>
              <a:rPr lang="ru-RU" sz="2400" dirty="0"/>
              <a:t> </a:t>
            </a:r>
            <a:r>
              <a:rPr lang="ru-RU" sz="2400" dirty="0" err="1"/>
              <a:t>түрінде</a:t>
            </a:r>
            <a:r>
              <a:rPr lang="ru-RU" sz="2400" dirty="0"/>
              <a:t> </a:t>
            </a:r>
            <a:r>
              <a:rPr lang="ru-RU" sz="2400" dirty="0" err="1"/>
              <a:t>ұсынуға</a:t>
            </a:r>
            <a:r>
              <a:rPr lang="ru-RU" sz="2400" dirty="0"/>
              <a:t> </a:t>
            </a:r>
            <a:r>
              <a:rPr lang="ru-RU" sz="2400" dirty="0" err="1" smtClean="0"/>
              <a:t>болады</a:t>
            </a:r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М</a:t>
            </a:r>
            <a:r>
              <a:rPr lang="kk-KZ" sz="2400" dirty="0" smtClean="0"/>
              <a:t>ұндағы А</a:t>
            </a:r>
            <a:r>
              <a:rPr lang="kk-KZ" sz="2400" baseline="-25000" dirty="0" smtClean="0"/>
              <a:t>0</a:t>
            </a:r>
            <a:r>
              <a:rPr lang="kk-KZ" sz="2400" dirty="0" smtClean="0"/>
              <a:t> –тұрақты құрастырушысы (нолдік гармониканың амплитудасы</a:t>
            </a:r>
          </a:p>
          <a:p>
            <a:pPr marL="0" indent="0">
              <a:buNone/>
            </a:pPr>
            <a:r>
              <a:rPr lang="kk-KZ" sz="2400" dirty="0" smtClean="0"/>
              <a:t>А</a:t>
            </a:r>
            <a:r>
              <a:rPr lang="kk-KZ" sz="2400" baseline="-25000" dirty="0" smtClean="0"/>
              <a:t>1</a:t>
            </a:r>
            <a:r>
              <a:rPr lang="kk-KZ" sz="2400" dirty="0" smtClean="0"/>
              <a:t>,А</a:t>
            </a:r>
            <a:r>
              <a:rPr lang="kk-KZ" sz="2400" baseline="-25000" dirty="0" smtClean="0"/>
              <a:t>2</a:t>
            </a:r>
            <a:r>
              <a:rPr lang="kk-KZ" sz="2400" dirty="0" smtClean="0"/>
              <a:t>,А</a:t>
            </a:r>
            <a:r>
              <a:rPr lang="kk-KZ" sz="2400" baseline="-25000" dirty="0" smtClean="0"/>
              <a:t>3</a:t>
            </a:r>
            <a:r>
              <a:rPr lang="kk-KZ" sz="2400" dirty="0" smtClean="0"/>
              <a:t> – 1,2,3 амлитудаларының гармоникалары</a:t>
            </a:r>
          </a:p>
          <a:p>
            <a:pPr marL="0" indent="0">
              <a:buNone/>
            </a:pPr>
            <a:r>
              <a:rPr lang="el-GR" sz="2400" dirty="0" smtClean="0"/>
              <a:t>ω=2π</a:t>
            </a:r>
            <a:r>
              <a:rPr lang="en-US" sz="2400" dirty="0" smtClean="0"/>
              <a:t>f</a:t>
            </a:r>
            <a:r>
              <a:rPr lang="kk-KZ" sz="2400" dirty="0" smtClean="0"/>
              <a:t> – бірінші амплитуданың бұрыштық жиілігі</a:t>
            </a:r>
          </a:p>
          <a:p>
            <a:pPr marL="0" indent="0">
              <a:buNone/>
            </a:pPr>
            <a:r>
              <a:rPr lang="kk-KZ" sz="2400" dirty="0" smtClean="0"/>
              <a:t>f=1/</a:t>
            </a:r>
            <a:r>
              <a:rPr lang="en-US" sz="2400" dirty="0" smtClean="0"/>
              <a:t>T</a:t>
            </a:r>
            <a:r>
              <a:rPr lang="kk-KZ" sz="2400" dirty="0" smtClean="0"/>
              <a:t> – бірінші амплитуданың жиілігі,Гц</a:t>
            </a:r>
          </a:p>
          <a:p>
            <a:pPr marL="0" indent="0">
              <a:buNone/>
            </a:pPr>
            <a:r>
              <a:rPr lang="kk-KZ" sz="2400" dirty="0" smtClean="0"/>
              <a:t>Т- импульстардың қайталану периоды, с</a:t>
            </a:r>
          </a:p>
          <a:p>
            <a:endParaRPr lang="kk-KZ" sz="2400" dirty="0" smtClean="0"/>
          </a:p>
          <a:p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2597" y="2587849"/>
            <a:ext cx="8313033" cy="876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471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199" y="2199116"/>
            <a:ext cx="6614776" cy="4658884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648496" y="199107"/>
            <a:ext cx="10303098" cy="1990301"/>
          </a:xfrm>
        </p:spPr>
        <p:txBody>
          <a:bodyPr>
            <a:normAutofit fontScale="90000"/>
          </a:bodyPr>
          <a:lstStyle/>
          <a:p>
            <a:r>
              <a:rPr lang="kk-KZ" sz="2700" dirty="0" smtClean="0"/>
              <a:t>Тік бұрышты импульстерді гармоникалық құрастырушыларға бөлу</a:t>
            </a:r>
            <a:br>
              <a:rPr lang="kk-KZ" sz="2700" dirty="0" smtClean="0"/>
            </a:br>
            <a:r>
              <a:rPr lang="kk-KZ" sz="2700" dirty="0" smtClean="0"/>
              <a:t>а) тік бұрышты импульстардың тізбегі</a:t>
            </a:r>
            <a:br>
              <a:rPr lang="kk-KZ" sz="2700" dirty="0" smtClean="0"/>
            </a:br>
            <a:r>
              <a:rPr lang="kk-KZ" sz="2700" dirty="0" smtClean="0"/>
              <a:t>б)</a:t>
            </a:r>
            <a:r>
              <a:rPr lang="kk-KZ" sz="2700" dirty="0"/>
              <a:t> гармоникалық құрастырушылары</a:t>
            </a:r>
            <a:br>
              <a:rPr lang="kk-KZ" sz="2700" dirty="0"/>
            </a:br>
            <a:r>
              <a:rPr lang="kk-KZ" sz="2700" dirty="0"/>
              <a:t>в) синтезделген импульстар тізбегі</a:t>
            </a: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08912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425003"/>
            <a:ext cx="8915400" cy="5872766"/>
          </a:xfrm>
        </p:spPr>
        <p:txBody>
          <a:bodyPr/>
          <a:lstStyle/>
          <a:p>
            <a:r>
              <a:rPr lang="ru-RU" dirty="0" err="1" smtClean="0"/>
              <a:t>Гармоникалық</a:t>
            </a:r>
            <a:r>
              <a:rPr lang="ru-RU" dirty="0" smtClean="0"/>
              <a:t> </a:t>
            </a:r>
            <a:r>
              <a:rPr lang="ru-RU" dirty="0" err="1" smtClean="0"/>
              <a:t>құрастырушыларының</a:t>
            </a:r>
            <a:r>
              <a:rPr lang="ru-RU" dirty="0" smtClean="0"/>
              <a:t> </a:t>
            </a:r>
            <a:r>
              <a:rPr lang="ru-RU" dirty="0" err="1"/>
              <a:t>амплитудасы</a:t>
            </a:r>
            <a:r>
              <a:rPr lang="ru-RU" dirty="0"/>
              <a:t> </a:t>
            </a:r>
            <a:r>
              <a:rPr lang="ru-RU" dirty="0" err="1" smtClean="0"/>
              <a:t>координаталарда</a:t>
            </a:r>
            <a:r>
              <a:rPr lang="ru-RU" dirty="0" smtClean="0"/>
              <a:t> Ак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спектрлік</a:t>
            </a:r>
            <a:r>
              <a:rPr lang="ru-RU" dirty="0"/>
              <a:t> </a:t>
            </a:r>
            <a:r>
              <a:rPr lang="ru-RU" dirty="0" err="1"/>
              <a:t>сызықтар</a:t>
            </a:r>
            <a:r>
              <a:rPr lang="ru-RU" dirty="0"/>
              <a:t> </a:t>
            </a:r>
            <a:r>
              <a:rPr lang="ru-RU" dirty="0" err="1"/>
              <a:t>түрінде</a:t>
            </a:r>
            <a:r>
              <a:rPr lang="ru-RU" dirty="0"/>
              <a:t> </a:t>
            </a:r>
            <a:r>
              <a:rPr lang="ru-RU" dirty="0" err="1"/>
              <a:t>графикалық</a:t>
            </a:r>
            <a:r>
              <a:rPr lang="ru-RU" dirty="0"/>
              <a:t> </a:t>
            </a:r>
            <a:r>
              <a:rPr lang="ru-RU" dirty="0" err="1"/>
              <a:t>түрде</a:t>
            </a:r>
            <a:r>
              <a:rPr lang="ru-RU" dirty="0"/>
              <a:t> </a:t>
            </a:r>
            <a:r>
              <a:rPr lang="ru-RU" dirty="0" err="1"/>
              <a:t>ұсынылады</a:t>
            </a:r>
            <a:r>
              <a:rPr lang="ru-RU" dirty="0"/>
              <a:t> ( </a:t>
            </a:r>
            <a:r>
              <a:rPr lang="ru-RU" dirty="0" err="1"/>
              <a:t>мұнда</a:t>
            </a:r>
            <a:r>
              <a:rPr lang="ru-RU" dirty="0"/>
              <a:t> </a:t>
            </a:r>
            <a:r>
              <a:rPr lang="ru-RU" dirty="0" smtClean="0"/>
              <a:t>к-гармоника </a:t>
            </a:r>
            <a:r>
              <a:rPr lang="ru-RU" dirty="0" err="1"/>
              <a:t>нөмірі</a:t>
            </a:r>
            <a:r>
              <a:rPr lang="ru-RU" dirty="0"/>
              <a:t>). </a:t>
            </a:r>
            <a:endParaRPr lang="ru-RU" dirty="0" smtClean="0"/>
          </a:p>
          <a:p>
            <a:r>
              <a:rPr lang="ru-RU" dirty="0" err="1" smtClean="0"/>
              <a:t>Гармоникалық</a:t>
            </a:r>
            <a:r>
              <a:rPr lang="ru-RU" dirty="0" smtClean="0"/>
              <a:t> </a:t>
            </a:r>
            <a:r>
              <a:rPr lang="ru-RU" dirty="0" err="1" smtClean="0"/>
              <a:t>құрастырушылардың</a:t>
            </a:r>
            <a:r>
              <a:rPr lang="ru-RU" dirty="0" smtClean="0"/>
              <a:t> </a:t>
            </a:r>
            <a:r>
              <a:rPr lang="ru-RU" dirty="0" err="1" smtClean="0"/>
              <a:t>амплитудасының</a:t>
            </a:r>
            <a:r>
              <a:rPr lang="ru-RU" dirty="0" smtClean="0"/>
              <a:t> </a:t>
            </a:r>
            <a:r>
              <a:rPr lang="ru-RU" dirty="0" err="1" smtClean="0"/>
              <a:t>жиынтығы</a:t>
            </a:r>
            <a:r>
              <a:rPr lang="ru-RU" dirty="0" smtClean="0"/>
              <a:t> Ак - </a:t>
            </a:r>
            <a:r>
              <a:rPr lang="ru-RU" dirty="0" err="1" smtClean="0"/>
              <a:t>бұл</a:t>
            </a:r>
            <a:r>
              <a:rPr lang="ru-RU" dirty="0" smtClean="0"/>
              <a:t> </a:t>
            </a:r>
            <a:r>
              <a:rPr lang="ru-RU" dirty="0" err="1"/>
              <a:t>сызықтық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аталатын</a:t>
            </a:r>
            <a:r>
              <a:rPr lang="ru-RU" dirty="0"/>
              <a:t> </a:t>
            </a:r>
            <a:r>
              <a:rPr lang="ru-RU" dirty="0" err="1"/>
              <a:t>амплитудалардың</a:t>
            </a:r>
            <a:r>
              <a:rPr lang="ru-RU" dirty="0"/>
              <a:t> </a:t>
            </a:r>
            <a:r>
              <a:rPr lang="ru-RU" dirty="0" err="1"/>
              <a:t>спектрі</a:t>
            </a:r>
            <a:r>
              <a:rPr lang="ru-RU" dirty="0"/>
              <a:t>, </a:t>
            </a:r>
            <a:r>
              <a:rPr lang="ru-RU" dirty="0" err="1"/>
              <a:t>өйткені</a:t>
            </a:r>
            <a:r>
              <a:rPr lang="ru-RU" dirty="0"/>
              <a:t>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спектрлік</a:t>
            </a:r>
            <a:r>
              <a:rPr lang="ru-RU" dirty="0"/>
              <a:t> </a:t>
            </a:r>
            <a:r>
              <a:rPr lang="ru-RU" dirty="0" err="1"/>
              <a:t>сызықтардан</a:t>
            </a:r>
            <a:r>
              <a:rPr lang="ru-RU" dirty="0"/>
              <a:t> </a:t>
            </a:r>
            <a:r>
              <a:rPr lang="ru-RU" dirty="0" err="1"/>
              <a:t>тұрады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Бұл</a:t>
            </a:r>
            <a:r>
              <a:rPr lang="ru-RU" dirty="0" smtClean="0"/>
              <a:t> </a:t>
            </a:r>
            <a:r>
              <a:rPr lang="ru-RU" dirty="0" err="1"/>
              <a:t>жағдайда</a:t>
            </a:r>
            <a:r>
              <a:rPr lang="ru-RU" dirty="0"/>
              <a:t> сигнал </a:t>
            </a:r>
            <a:r>
              <a:rPr lang="ru-RU" dirty="0" err="1"/>
              <a:t>спектрінің</a:t>
            </a:r>
            <a:r>
              <a:rPr lang="ru-RU" dirty="0"/>
              <a:t> </a:t>
            </a:r>
            <a:r>
              <a:rPr lang="ru-RU" dirty="0" err="1"/>
              <a:t>ені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беру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байланыс</a:t>
            </a:r>
            <a:r>
              <a:rPr lang="ru-RU" dirty="0"/>
              <a:t> </a:t>
            </a:r>
            <a:r>
              <a:rPr lang="ru-RU" dirty="0" err="1" smtClean="0"/>
              <a:t>каналының</a:t>
            </a:r>
            <a:r>
              <a:rPr lang="ru-RU" dirty="0" smtClean="0"/>
              <a:t> </a:t>
            </a:r>
            <a:r>
              <a:rPr lang="ru-RU" dirty="0" err="1"/>
              <a:t>жолағы</a:t>
            </a:r>
            <a:r>
              <a:rPr lang="ru-RU" dirty="0"/>
              <a:t> </a:t>
            </a:r>
            <a:r>
              <a:rPr lang="ru-RU" dirty="0" err="1" smtClean="0"/>
              <a:t>келесі</a:t>
            </a:r>
            <a:r>
              <a:rPr lang="ru-RU" dirty="0" smtClean="0"/>
              <a:t> </a:t>
            </a:r>
            <a:r>
              <a:rPr lang="ru-RU" dirty="0" err="1" smtClean="0"/>
              <a:t>өрнекпен</a:t>
            </a:r>
            <a:r>
              <a:rPr lang="ru-RU" dirty="0" smtClean="0"/>
              <a:t> </a:t>
            </a:r>
            <a:r>
              <a:rPr lang="ru-RU" dirty="0" err="1" smtClean="0"/>
              <a:t>анықталады</a:t>
            </a:r>
            <a:endParaRPr lang="ru-RU" dirty="0" smtClean="0"/>
          </a:p>
          <a:p>
            <a:pPr marL="0" indent="0">
              <a:buNone/>
            </a:pPr>
            <a:r>
              <a:rPr lang="kk-KZ" dirty="0" smtClean="0"/>
              <a:t>болғанда</a:t>
            </a:r>
          </a:p>
          <a:p>
            <a:endParaRPr lang="kk-KZ" dirty="0"/>
          </a:p>
          <a:p>
            <a:endParaRPr lang="kk-KZ" dirty="0" smtClean="0"/>
          </a:p>
          <a:p>
            <a:pPr marL="0" indent="0">
              <a:buNone/>
            </a:pPr>
            <a:r>
              <a:rPr lang="kk-KZ" dirty="0" smtClean="0"/>
              <a:t>немесе</a:t>
            </a:r>
          </a:p>
          <a:p>
            <a:pPr marL="0" indent="0">
              <a:buNone/>
            </a:pPr>
            <a:r>
              <a:rPr lang="kk-KZ" dirty="0" smtClean="0"/>
              <a:t>болғанда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7295" y="3037737"/>
            <a:ext cx="840012" cy="6472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0379" y="2947145"/>
            <a:ext cx="1190022" cy="14756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7295" y="4550378"/>
            <a:ext cx="840012" cy="74457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1052" y="4816699"/>
            <a:ext cx="1178819" cy="130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4956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Модуляция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038887" y="1264555"/>
            <a:ext cx="10019762" cy="5415566"/>
          </a:xfrm>
        </p:spPr>
        <p:txBody>
          <a:bodyPr>
            <a:noAutofit/>
          </a:bodyPr>
          <a:lstStyle/>
          <a:p>
            <a:r>
              <a:rPr lang="ru-RU" sz="2000" dirty="0" err="1"/>
              <a:t>Байланыс</a:t>
            </a:r>
            <a:r>
              <a:rPr lang="ru-RU" sz="2000" dirty="0"/>
              <a:t> </a:t>
            </a:r>
            <a:r>
              <a:rPr lang="ru-RU" sz="2000" dirty="0" smtClean="0"/>
              <a:t>каналы </a:t>
            </a:r>
            <a:r>
              <a:rPr lang="ru-RU" sz="2000" dirty="0" err="1"/>
              <a:t>арқылы</a:t>
            </a:r>
            <a:r>
              <a:rPr lang="ru-RU" sz="2000" dirty="0"/>
              <a:t> </a:t>
            </a:r>
            <a:r>
              <a:rPr lang="ru-RU" sz="2000" dirty="0" err="1"/>
              <a:t>ақпарат</a:t>
            </a:r>
            <a:r>
              <a:rPr lang="ru-RU" sz="2000" dirty="0"/>
              <a:t> беру </a:t>
            </a:r>
            <a:r>
              <a:rPr lang="ru-RU" sz="2000" dirty="0" err="1"/>
              <a:t>үшін</a:t>
            </a:r>
            <a:r>
              <a:rPr lang="ru-RU" sz="2000" dirty="0"/>
              <a:t> сигнал </a:t>
            </a:r>
            <a:r>
              <a:rPr lang="ru-RU" sz="2000" dirty="0" err="1"/>
              <a:t>тасымалдаушысы</a:t>
            </a:r>
            <a:r>
              <a:rPr lang="ru-RU" sz="2000" dirty="0"/>
              <a:t> </a:t>
            </a:r>
            <a:r>
              <a:rPr lang="ru-RU" sz="2000" dirty="0" err="1"/>
              <a:t>болуы</a:t>
            </a:r>
            <a:r>
              <a:rPr lang="ru-RU" sz="2000" dirty="0"/>
              <a:t> </a:t>
            </a:r>
            <a:r>
              <a:rPr lang="ru-RU" sz="2000" dirty="0" err="1"/>
              <a:t>керек</a:t>
            </a:r>
            <a:r>
              <a:rPr lang="ru-RU" sz="2000" dirty="0"/>
              <a:t>, </a:t>
            </a:r>
            <a:r>
              <a:rPr lang="ru-RU" sz="2000" dirty="0" err="1"/>
              <a:t>ол</a:t>
            </a:r>
            <a:r>
              <a:rPr lang="ru-RU" sz="2000" dirty="0"/>
              <a:t> </a:t>
            </a:r>
            <a:r>
              <a:rPr lang="ru-RU" sz="2000" dirty="0" err="1"/>
              <a:t>кеңістікте</a:t>
            </a:r>
            <a:r>
              <a:rPr lang="ru-RU" sz="2000" dirty="0"/>
              <a:t> </a:t>
            </a:r>
            <a:r>
              <a:rPr lang="ru-RU" sz="2000" dirty="0" err="1"/>
              <a:t>таралуы</a:t>
            </a:r>
            <a:r>
              <a:rPr lang="ru-RU" sz="2000" dirty="0"/>
              <a:t> </a:t>
            </a:r>
            <a:r>
              <a:rPr lang="ru-RU" sz="2000" dirty="0" err="1"/>
              <a:t>мүмкін</a:t>
            </a:r>
            <a:r>
              <a:rPr lang="ru-RU" sz="2000" dirty="0"/>
              <a:t> </a:t>
            </a:r>
            <a:r>
              <a:rPr lang="ru-RU" sz="2000" dirty="0" err="1"/>
              <a:t>кез-келген</a:t>
            </a:r>
            <a:r>
              <a:rPr lang="ru-RU" sz="2000" dirty="0"/>
              <a:t> </a:t>
            </a:r>
            <a:r>
              <a:rPr lang="ru-RU" sz="2000" dirty="0" err="1"/>
              <a:t>физикалық</a:t>
            </a:r>
            <a:r>
              <a:rPr lang="ru-RU" sz="2000" dirty="0"/>
              <a:t> </a:t>
            </a:r>
            <a:r>
              <a:rPr lang="ru-RU" sz="2000" dirty="0" err="1"/>
              <a:t>процесті</a:t>
            </a:r>
            <a:r>
              <a:rPr lang="ru-RU" sz="2000" dirty="0"/>
              <a:t> </a:t>
            </a:r>
            <a:r>
              <a:rPr lang="ru-RU" sz="2000" dirty="0" err="1"/>
              <a:t>қолдана</a:t>
            </a:r>
            <a:r>
              <a:rPr lang="ru-RU" sz="2000" dirty="0"/>
              <a:t> </a:t>
            </a:r>
            <a:r>
              <a:rPr lang="ru-RU" sz="2000" dirty="0" err="1"/>
              <a:t>алады</a:t>
            </a:r>
            <a:r>
              <a:rPr lang="ru-RU" sz="2000" dirty="0" smtClean="0"/>
              <a:t>.</a:t>
            </a:r>
          </a:p>
          <a:p>
            <a:r>
              <a:rPr lang="ru-RU" sz="2000" dirty="0" err="1" smtClean="0"/>
              <a:t>Ақпарат</a:t>
            </a:r>
            <a:r>
              <a:rPr lang="ru-RU" sz="2000" dirty="0" smtClean="0"/>
              <a:t> </a:t>
            </a:r>
            <a:r>
              <a:rPr lang="ru-RU" sz="2000" dirty="0" err="1"/>
              <a:t>тасымалдаушылары</a:t>
            </a:r>
            <a:r>
              <a:rPr lang="ru-RU" sz="2000" dirty="0"/>
              <a:t>, </a:t>
            </a:r>
            <a:r>
              <a:rPr lang="ru-RU" sz="2000" dirty="0" err="1"/>
              <a:t>мысалы</a:t>
            </a:r>
            <a:r>
              <a:rPr lang="ru-RU" sz="2000" dirty="0"/>
              <a:t>, </a:t>
            </a:r>
            <a:r>
              <a:rPr lang="ru-RU" sz="2000" dirty="0" err="1"/>
              <a:t>дыбыстық</a:t>
            </a:r>
            <a:r>
              <a:rPr lang="ru-RU" sz="2000" dirty="0"/>
              <a:t> </a:t>
            </a:r>
            <a:r>
              <a:rPr lang="ru-RU" sz="2000" dirty="0" err="1"/>
              <a:t>толқындар</a:t>
            </a:r>
            <a:r>
              <a:rPr lang="ru-RU" sz="2000" dirty="0"/>
              <a:t>, </a:t>
            </a:r>
            <a:r>
              <a:rPr lang="ru-RU" sz="2000" dirty="0" err="1"/>
              <a:t>жарық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</a:t>
            </a:r>
            <a:r>
              <a:rPr lang="ru-RU" sz="2000" dirty="0" err="1"/>
              <a:t>т.б</a:t>
            </a:r>
            <a:r>
              <a:rPr lang="ru-RU" sz="2000" dirty="0"/>
              <a:t>. </a:t>
            </a:r>
            <a:r>
              <a:rPr lang="ru-RU" sz="2000" dirty="0" err="1"/>
              <a:t>болуы</a:t>
            </a:r>
            <a:r>
              <a:rPr lang="ru-RU" sz="2000" dirty="0"/>
              <a:t> </a:t>
            </a:r>
            <a:r>
              <a:rPr lang="ru-RU" sz="2000" dirty="0" err="1"/>
              <a:t>мүмкін</a:t>
            </a:r>
            <a:r>
              <a:rPr lang="ru-RU" sz="2000" dirty="0"/>
              <a:t>. </a:t>
            </a:r>
            <a:endParaRPr lang="ru-RU" sz="2000" dirty="0" smtClean="0"/>
          </a:p>
          <a:p>
            <a:r>
              <a:rPr lang="ru-RU" sz="2000" dirty="0" err="1" smtClean="0"/>
              <a:t>Автоматтандырылған</a:t>
            </a:r>
            <a:r>
              <a:rPr lang="ru-RU" sz="2000" dirty="0" smtClean="0"/>
              <a:t> </a:t>
            </a:r>
            <a:r>
              <a:rPr lang="ru-RU" sz="2000" dirty="0" err="1"/>
              <a:t>жүйелерде</a:t>
            </a:r>
            <a:r>
              <a:rPr lang="ru-RU" sz="2000" dirty="0"/>
              <a:t> </a:t>
            </a:r>
            <a:r>
              <a:rPr lang="ru-RU" sz="2000" dirty="0" err="1"/>
              <a:t>электр</a:t>
            </a:r>
            <a:r>
              <a:rPr lang="ru-RU" sz="2000" dirty="0"/>
              <a:t> </a:t>
            </a:r>
            <a:r>
              <a:rPr lang="ru-RU" sz="2000" dirty="0" err="1"/>
              <a:t>тогы</a:t>
            </a:r>
            <a:r>
              <a:rPr lang="ru-RU" sz="2000" dirty="0"/>
              <a:t> сигнал </a:t>
            </a:r>
            <a:r>
              <a:rPr lang="ru-RU" sz="2000" dirty="0" err="1"/>
              <a:t>тасымалдаушысы</a:t>
            </a:r>
            <a:r>
              <a:rPr lang="ru-RU" sz="2000" dirty="0"/>
              <a:t> </a:t>
            </a:r>
            <a:r>
              <a:rPr lang="ru-RU" sz="2000" dirty="0" err="1"/>
              <a:t>ретінде</a:t>
            </a:r>
            <a:r>
              <a:rPr lang="ru-RU" sz="2000" dirty="0"/>
              <a:t> </a:t>
            </a:r>
            <a:r>
              <a:rPr lang="ru-RU" sz="2000" dirty="0" err="1"/>
              <a:t>қолданылады</a:t>
            </a:r>
            <a:r>
              <a:rPr lang="ru-RU" sz="2000" dirty="0"/>
              <a:t>, </a:t>
            </a:r>
            <a:r>
              <a:rPr lang="ru-RU" sz="2000" dirty="0" err="1"/>
              <a:t>ол</a:t>
            </a:r>
            <a:r>
              <a:rPr lang="ru-RU" sz="2000" dirty="0"/>
              <a:t> </a:t>
            </a:r>
            <a:r>
              <a:rPr lang="ru-RU" sz="2000" dirty="0" err="1"/>
              <a:t>сымдар</a:t>
            </a:r>
            <a:r>
              <a:rPr lang="ru-RU" sz="2000" dirty="0"/>
              <a:t> </a:t>
            </a:r>
            <a:r>
              <a:rPr lang="ru-RU" sz="2000" dirty="0" err="1"/>
              <a:t>арқылы</a:t>
            </a:r>
            <a:r>
              <a:rPr lang="ru-RU" sz="2000" dirty="0"/>
              <a:t> </a:t>
            </a:r>
            <a:r>
              <a:rPr lang="ru-RU" sz="2000" dirty="0" err="1"/>
              <a:t>үлкен</a:t>
            </a:r>
            <a:r>
              <a:rPr lang="ru-RU" sz="2000" dirty="0"/>
              <a:t> </a:t>
            </a:r>
            <a:r>
              <a:rPr lang="ru-RU" sz="2000" dirty="0" err="1"/>
              <a:t>қашықтыққа</a:t>
            </a:r>
            <a:r>
              <a:rPr lang="ru-RU" sz="2000" dirty="0"/>
              <a:t> </a:t>
            </a:r>
            <a:r>
              <a:rPr lang="ru-RU" sz="2000" dirty="0" err="1"/>
              <a:t>бірден</a:t>
            </a:r>
            <a:r>
              <a:rPr lang="ru-RU" sz="2000" dirty="0"/>
              <a:t> </a:t>
            </a:r>
            <a:r>
              <a:rPr lang="ru-RU" sz="2000" dirty="0" err="1"/>
              <a:t>тарала</a:t>
            </a:r>
            <a:r>
              <a:rPr lang="ru-RU" sz="2000" dirty="0"/>
              <a:t> </a:t>
            </a:r>
            <a:r>
              <a:rPr lang="ru-RU" sz="2000" dirty="0" err="1"/>
              <a:t>алады</a:t>
            </a:r>
            <a:r>
              <a:rPr lang="ru-RU" sz="2000" dirty="0"/>
              <a:t>. </a:t>
            </a:r>
            <a:r>
              <a:rPr lang="ru-RU" sz="2000" dirty="0" err="1"/>
              <a:t>Тасымалдаушыға</a:t>
            </a:r>
            <a:r>
              <a:rPr lang="ru-RU" sz="2000" dirty="0"/>
              <a:t> (</a:t>
            </a:r>
            <a:r>
              <a:rPr lang="ru-RU" sz="2000" dirty="0" err="1"/>
              <a:t>электр</a:t>
            </a:r>
            <a:r>
              <a:rPr lang="ru-RU" sz="2000" dirty="0"/>
              <a:t> </a:t>
            </a:r>
            <a:r>
              <a:rPr lang="ru-RU" sz="2000" dirty="0" err="1"/>
              <a:t>тогына</a:t>
            </a:r>
            <a:r>
              <a:rPr lang="ru-RU" sz="2000" dirty="0"/>
              <a:t>) сигнал беру </a:t>
            </a:r>
            <a:r>
              <a:rPr lang="ru-RU" sz="2000" dirty="0" err="1"/>
              <a:t>үшін</a:t>
            </a:r>
            <a:r>
              <a:rPr lang="ru-RU" sz="2000" dirty="0"/>
              <a:t> </a:t>
            </a:r>
            <a:r>
              <a:rPr lang="ru-RU" sz="2000" dirty="0" err="1"/>
              <a:t>берілген</a:t>
            </a:r>
            <a:r>
              <a:rPr lang="ru-RU" sz="2000" dirty="0"/>
              <a:t> </a:t>
            </a:r>
            <a:r>
              <a:rPr lang="ru-RU" sz="2000" dirty="0" err="1"/>
              <a:t>заңға</a:t>
            </a:r>
            <a:r>
              <a:rPr lang="ru-RU" sz="2000" dirty="0"/>
              <a:t> </a:t>
            </a:r>
            <a:r>
              <a:rPr lang="ru-RU" sz="2000" dirty="0" err="1"/>
              <a:t>сәйкес</a:t>
            </a:r>
            <a:r>
              <a:rPr lang="ru-RU" sz="2000" dirty="0"/>
              <a:t> </a:t>
            </a:r>
            <a:r>
              <a:rPr lang="ru-RU" sz="2000" dirty="0" err="1"/>
              <a:t>уақытты</a:t>
            </a:r>
            <a:r>
              <a:rPr lang="ru-RU" sz="2000" dirty="0"/>
              <a:t> </a:t>
            </a:r>
            <a:r>
              <a:rPr lang="ru-RU" sz="2000" dirty="0" err="1"/>
              <a:t>өзгерту</a:t>
            </a:r>
            <a:r>
              <a:rPr lang="ru-RU" sz="2000" dirty="0"/>
              <a:t> </a:t>
            </a:r>
            <a:r>
              <a:rPr lang="ru-RU" sz="2000" dirty="0" err="1"/>
              <a:t>үшін</a:t>
            </a:r>
            <a:r>
              <a:rPr lang="ru-RU" sz="2000" dirty="0"/>
              <a:t> </a:t>
            </a:r>
            <a:r>
              <a:rPr lang="ru-RU" sz="2000" dirty="0" err="1"/>
              <a:t>тасымалдаушының</a:t>
            </a:r>
            <a:r>
              <a:rPr lang="ru-RU" sz="2000" dirty="0"/>
              <a:t> </a:t>
            </a:r>
            <a:r>
              <a:rPr lang="ru-RU" sz="2000" dirty="0" err="1"/>
              <a:t>параметрлеріне</a:t>
            </a:r>
            <a:r>
              <a:rPr lang="ru-RU" sz="2000" dirty="0"/>
              <a:t> </a:t>
            </a:r>
            <a:r>
              <a:rPr lang="ru-RU" sz="2000" dirty="0" err="1"/>
              <a:t>әсер</a:t>
            </a:r>
            <a:r>
              <a:rPr lang="ru-RU" sz="2000" dirty="0"/>
              <a:t> </a:t>
            </a:r>
            <a:r>
              <a:rPr lang="ru-RU" sz="2000" dirty="0" err="1"/>
              <a:t>ету</a:t>
            </a:r>
            <a:r>
              <a:rPr lang="ru-RU" sz="2000" dirty="0"/>
              <a:t> </a:t>
            </a:r>
            <a:r>
              <a:rPr lang="ru-RU" sz="2000" dirty="0" err="1"/>
              <a:t>қажет</a:t>
            </a:r>
            <a:r>
              <a:rPr lang="ru-RU" sz="2000" dirty="0"/>
              <a:t>. </a:t>
            </a:r>
            <a:endParaRPr lang="ru-RU" sz="2000" dirty="0" smtClean="0"/>
          </a:p>
          <a:p>
            <a:r>
              <a:rPr lang="ru-RU" sz="2000" dirty="0" smtClean="0"/>
              <a:t>Модуляция </a:t>
            </a:r>
            <a:r>
              <a:rPr lang="ru-RU" sz="2000" dirty="0"/>
              <a:t>- </a:t>
            </a:r>
            <a:r>
              <a:rPr lang="ru-RU" sz="2000" dirty="0" err="1"/>
              <a:t>ақпаратты</a:t>
            </a:r>
            <a:r>
              <a:rPr lang="ru-RU" sz="2000" dirty="0"/>
              <a:t> </a:t>
            </a:r>
            <a:r>
              <a:rPr lang="ru-RU" sz="2000" dirty="0" err="1"/>
              <a:t>тасымалдаушыға</a:t>
            </a:r>
            <a:r>
              <a:rPr lang="ru-RU" sz="2000" dirty="0"/>
              <a:t> </a:t>
            </a:r>
            <a:r>
              <a:rPr lang="ru-RU" sz="2000" dirty="0" err="1"/>
              <a:t>қолдану</a:t>
            </a:r>
            <a:r>
              <a:rPr lang="ru-RU" sz="2000" dirty="0"/>
              <a:t> </a:t>
            </a:r>
            <a:r>
              <a:rPr lang="ru-RU" sz="2000" dirty="0" err="1"/>
              <a:t>процесі</a:t>
            </a:r>
            <a:r>
              <a:rPr lang="ru-RU" sz="2000" dirty="0"/>
              <a:t>, ал </a:t>
            </a:r>
            <a:r>
              <a:rPr lang="ru-RU" sz="2000" dirty="0" err="1"/>
              <a:t>ақпаратты</a:t>
            </a:r>
            <a:r>
              <a:rPr lang="ru-RU" sz="2000" dirty="0"/>
              <a:t> </a:t>
            </a:r>
            <a:r>
              <a:rPr lang="ru-RU" sz="2000" dirty="0" err="1"/>
              <a:t>қолдану</a:t>
            </a:r>
            <a:r>
              <a:rPr lang="ru-RU" sz="2000" dirty="0"/>
              <a:t> </a:t>
            </a:r>
            <a:r>
              <a:rPr lang="ru-RU" sz="2000" dirty="0" err="1"/>
              <a:t>кезінде</a:t>
            </a:r>
            <a:r>
              <a:rPr lang="ru-RU" sz="2000" dirty="0"/>
              <a:t> </a:t>
            </a:r>
            <a:r>
              <a:rPr lang="ru-RU" sz="2000" dirty="0" err="1"/>
              <a:t>әсер</a:t>
            </a:r>
            <a:r>
              <a:rPr lang="ru-RU" sz="2000" dirty="0"/>
              <a:t> </a:t>
            </a:r>
            <a:r>
              <a:rPr lang="ru-RU" sz="2000" dirty="0" err="1"/>
              <a:t>ететін</a:t>
            </a:r>
            <a:r>
              <a:rPr lang="ru-RU" sz="2000" dirty="0"/>
              <a:t> </a:t>
            </a:r>
            <a:r>
              <a:rPr lang="ru-RU" sz="2000" dirty="0" err="1"/>
              <a:t>тасымалдаушының</a:t>
            </a:r>
            <a:r>
              <a:rPr lang="ru-RU" sz="2000" dirty="0"/>
              <a:t> </a:t>
            </a:r>
            <a:r>
              <a:rPr lang="ru-RU" sz="2000" dirty="0" err="1"/>
              <a:t>параметрлері</a:t>
            </a:r>
            <a:r>
              <a:rPr lang="ru-RU" sz="2000" dirty="0"/>
              <a:t> </a:t>
            </a:r>
            <a:r>
              <a:rPr lang="ru-RU" sz="2000" dirty="0" err="1"/>
              <a:t>электр</a:t>
            </a:r>
            <a:r>
              <a:rPr lang="ru-RU" sz="2000" dirty="0"/>
              <a:t> </a:t>
            </a:r>
            <a:r>
              <a:rPr lang="ru-RU" sz="2000" dirty="0" err="1"/>
              <a:t>тогының</a:t>
            </a:r>
            <a:r>
              <a:rPr lang="ru-RU" sz="2000" dirty="0"/>
              <a:t> </a:t>
            </a:r>
            <a:r>
              <a:rPr lang="ru-RU" sz="2000" dirty="0" err="1"/>
              <a:t>қасиеттері</a:t>
            </a:r>
            <a:r>
              <a:rPr lang="ru-RU" sz="2000" dirty="0"/>
              <a:t> (</a:t>
            </a:r>
            <a:r>
              <a:rPr lang="ru-RU" sz="2000" dirty="0" err="1"/>
              <a:t>белгілері</a:t>
            </a:r>
            <a:r>
              <a:rPr lang="ru-RU" sz="2000" dirty="0"/>
              <a:t>) </a:t>
            </a:r>
            <a:r>
              <a:rPr lang="ru-RU" sz="2000" dirty="0" err="1"/>
              <a:t>деп</a:t>
            </a:r>
            <a:r>
              <a:rPr lang="ru-RU" sz="2000" dirty="0"/>
              <a:t> </a:t>
            </a:r>
            <a:r>
              <a:rPr lang="ru-RU" sz="2000" dirty="0" err="1"/>
              <a:t>аталады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0709654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1527" y="154546"/>
            <a:ext cx="9753085" cy="1750454"/>
          </a:xfrm>
        </p:spPr>
        <p:txBody>
          <a:bodyPr>
            <a:noAutofit/>
          </a:bodyPr>
          <a:lstStyle/>
          <a:p>
            <a:r>
              <a:rPr lang="kk-KZ" sz="2000" dirty="0" smtClean="0"/>
              <a:t>Электр токтың белгілері</a:t>
            </a:r>
            <a:br>
              <a:rPr lang="kk-KZ" sz="2000" dirty="0" smtClean="0"/>
            </a:br>
            <a:r>
              <a:rPr lang="kk-KZ" sz="2000" dirty="0" smtClean="0"/>
              <a:t>а- тұрақты токта амплитудалық</a:t>
            </a:r>
            <a:br>
              <a:rPr lang="kk-KZ" sz="2000" dirty="0" smtClean="0"/>
            </a:br>
            <a:r>
              <a:rPr lang="kk-KZ" sz="2000" dirty="0" smtClean="0"/>
              <a:t>б,в,г – гармоникалық тербелістерде амплитудалық, жиіліктік жіне фазалық</a:t>
            </a:r>
            <a:br>
              <a:rPr lang="kk-KZ" sz="2000" dirty="0" smtClean="0"/>
            </a:br>
            <a:r>
              <a:rPr lang="kk-KZ" sz="2000" dirty="0" smtClean="0"/>
              <a:t>д,е,ж,з,и – тасылмалданған периодтық импульстер тізбегінде амплитудалық, уақыттық, жиіліктік, фазалық және полярлы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1527" y="2143124"/>
            <a:ext cx="9753085" cy="439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3119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708338"/>
            <a:ext cx="8915400" cy="5202884"/>
          </a:xfrm>
        </p:spPr>
        <p:txBody>
          <a:bodyPr>
            <a:noAutofit/>
          </a:bodyPr>
          <a:lstStyle/>
          <a:p>
            <a:r>
              <a:rPr lang="ru-RU" sz="2000" dirty="0"/>
              <a:t>модуляция </a:t>
            </a:r>
            <a:r>
              <a:rPr lang="ru-RU" sz="2000" dirty="0" err="1"/>
              <a:t>түрін</a:t>
            </a:r>
            <a:r>
              <a:rPr lang="ru-RU" sz="2000" dirty="0"/>
              <a:t> </a:t>
            </a:r>
            <a:r>
              <a:rPr lang="ru-RU" sz="2000" dirty="0" err="1"/>
              <a:t>тасымалдаушылар</a:t>
            </a:r>
            <a:r>
              <a:rPr lang="ru-RU" sz="2000" dirty="0"/>
              <a:t> </a:t>
            </a:r>
            <a:r>
              <a:rPr lang="ru-RU" sz="2000" dirty="0" err="1"/>
              <a:t>ақпаратты</a:t>
            </a:r>
            <a:r>
              <a:rPr lang="ru-RU" sz="2000" dirty="0"/>
              <a:t> </a:t>
            </a:r>
            <a:r>
              <a:rPr lang="ru-RU" sz="2000" dirty="0" err="1"/>
              <a:t>қолдану</a:t>
            </a:r>
            <a:r>
              <a:rPr lang="ru-RU" sz="2000" dirty="0"/>
              <a:t> </a:t>
            </a:r>
            <a:r>
              <a:rPr lang="ru-RU" sz="2000" dirty="0" err="1"/>
              <a:t>кезінде</a:t>
            </a:r>
            <a:r>
              <a:rPr lang="ru-RU" sz="2000" dirty="0"/>
              <a:t> </a:t>
            </a:r>
            <a:r>
              <a:rPr lang="ru-RU" sz="2000" dirty="0" err="1"/>
              <a:t>әсер</a:t>
            </a:r>
            <a:r>
              <a:rPr lang="ru-RU" sz="2000" dirty="0"/>
              <a:t> </a:t>
            </a:r>
            <a:r>
              <a:rPr lang="ru-RU" sz="2000" dirty="0" err="1"/>
              <a:t>ететін</a:t>
            </a:r>
            <a:r>
              <a:rPr lang="ru-RU" sz="2000" dirty="0"/>
              <a:t> </a:t>
            </a:r>
            <a:r>
              <a:rPr lang="ru-RU" sz="2000" dirty="0" err="1"/>
              <a:t>оның</a:t>
            </a:r>
            <a:r>
              <a:rPr lang="ru-RU" sz="2000" dirty="0"/>
              <a:t> </a:t>
            </a:r>
            <a:r>
              <a:rPr lang="ru-RU" sz="2000" dirty="0" err="1" smtClean="0"/>
              <a:t>параметрлері</a:t>
            </a:r>
            <a:r>
              <a:rPr lang="ru-RU" sz="2000" dirty="0" smtClean="0"/>
              <a:t> (</a:t>
            </a:r>
            <a:r>
              <a:rPr lang="ru-RU" sz="2000" dirty="0" err="1" smtClean="0"/>
              <a:t>белгісі</a:t>
            </a:r>
            <a:r>
              <a:rPr lang="ru-RU" sz="2000" dirty="0" smtClean="0"/>
              <a:t>) </a:t>
            </a:r>
            <a:r>
              <a:rPr lang="ru-RU" sz="2000" dirty="0" err="1"/>
              <a:t>анықтайды</a:t>
            </a:r>
            <a:r>
              <a:rPr lang="ru-RU" sz="2000" dirty="0"/>
              <a:t>. </a:t>
            </a:r>
            <a:r>
              <a:rPr lang="ru-RU" sz="2000" dirty="0" err="1"/>
              <a:t>Тұрақты</a:t>
            </a:r>
            <a:r>
              <a:rPr lang="ru-RU" sz="2000" dirty="0"/>
              <a:t> ток </a:t>
            </a:r>
            <a:r>
              <a:rPr lang="ru-RU" sz="2000" dirty="0" err="1"/>
              <a:t>кезінде</a:t>
            </a:r>
            <a:r>
              <a:rPr lang="ru-RU" sz="2000" dirty="0"/>
              <a:t> </a:t>
            </a:r>
            <a:r>
              <a:rPr lang="ru-RU" sz="2000" dirty="0" err="1"/>
              <a:t>тасымалдаушы</a:t>
            </a:r>
            <a:r>
              <a:rPr lang="ru-RU" sz="2000" dirty="0"/>
              <a:t> </a:t>
            </a:r>
            <a:r>
              <a:rPr lang="ru-RU" sz="2000" dirty="0" err="1"/>
              <a:t>ретінде</a:t>
            </a:r>
            <a:r>
              <a:rPr lang="ru-RU" sz="2000" dirty="0"/>
              <a:t> </a:t>
            </a:r>
            <a:r>
              <a:rPr lang="ru-RU" sz="2000" dirty="0" err="1"/>
              <a:t>амплитудалық</a:t>
            </a:r>
            <a:r>
              <a:rPr lang="ru-RU" sz="2000" dirty="0"/>
              <a:t> модуляция </a:t>
            </a:r>
            <a:r>
              <a:rPr lang="ru-RU" sz="2000" dirty="0" err="1" smtClean="0"/>
              <a:t>болуы</a:t>
            </a:r>
            <a:r>
              <a:rPr lang="ru-RU" sz="2000" dirty="0" smtClean="0"/>
              <a:t> </a:t>
            </a:r>
            <a:r>
              <a:rPr lang="ru-RU" sz="2000" dirty="0" err="1" smtClean="0"/>
              <a:t>мүмкін</a:t>
            </a:r>
            <a:r>
              <a:rPr lang="ru-RU" sz="2000" dirty="0"/>
              <a:t>. </a:t>
            </a:r>
            <a:r>
              <a:rPr lang="ru-RU" sz="2000" dirty="0" err="1"/>
              <a:t>Гармоникалық</a:t>
            </a:r>
            <a:r>
              <a:rPr lang="ru-RU" sz="2000" dirty="0"/>
              <a:t> </a:t>
            </a:r>
            <a:r>
              <a:rPr lang="ru-RU" sz="2000" dirty="0" err="1"/>
              <a:t>тербеліс</a:t>
            </a:r>
            <a:r>
              <a:rPr lang="ru-RU" sz="2000" dirty="0"/>
              <a:t> </a:t>
            </a:r>
            <a:r>
              <a:rPr lang="ru-RU" sz="2000" dirty="0" err="1"/>
              <a:t>амплитудасы</a:t>
            </a:r>
            <a:r>
              <a:rPr lang="ru-RU" sz="2000" dirty="0"/>
              <a:t> </a:t>
            </a:r>
            <a:r>
              <a:rPr lang="ru-RU" sz="2000" dirty="0" smtClean="0"/>
              <a:t>мен,  </a:t>
            </a:r>
            <a:r>
              <a:rPr lang="ru-RU" sz="2000" dirty="0" err="1"/>
              <a:t>жиілігі</a:t>
            </a:r>
            <a:r>
              <a:rPr lang="ru-RU" sz="2000" dirty="0"/>
              <a:t> мен </a:t>
            </a:r>
            <a:r>
              <a:rPr lang="ru-RU" sz="2000" dirty="0" smtClean="0"/>
              <a:t>фаз, </a:t>
            </a:r>
            <a:r>
              <a:rPr lang="ru-RU" sz="2000" dirty="0" err="1" smtClean="0"/>
              <a:t>асымен</a:t>
            </a:r>
            <a:r>
              <a:rPr lang="ru-RU" sz="2000" dirty="0" smtClean="0"/>
              <a:t> </a:t>
            </a:r>
            <a:r>
              <a:rPr lang="ru-RU" sz="2000" dirty="0" err="1"/>
              <a:t>сипатталады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оны </a:t>
            </a:r>
            <a:r>
              <a:rPr lang="ru-RU" sz="2000" dirty="0" err="1" smtClean="0"/>
              <a:t>келесі</a:t>
            </a:r>
            <a:r>
              <a:rPr lang="ru-RU" sz="2000" dirty="0" smtClean="0"/>
              <a:t> </a:t>
            </a:r>
            <a:r>
              <a:rPr lang="ru-RU" sz="2000" dirty="0" err="1" smtClean="0"/>
              <a:t>өрнек</a:t>
            </a:r>
            <a:r>
              <a:rPr lang="ru-RU" sz="2000" dirty="0" smtClean="0"/>
              <a:t> </a:t>
            </a:r>
            <a:r>
              <a:rPr lang="ru-RU" sz="2000" dirty="0" err="1"/>
              <a:t>арқылы</a:t>
            </a:r>
            <a:r>
              <a:rPr lang="ru-RU" sz="2000" dirty="0"/>
              <a:t> </a:t>
            </a:r>
            <a:r>
              <a:rPr lang="ru-RU" sz="2000" dirty="0" err="1"/>
              <a:t>сипаттауға</a:t>
            </a:r>
            <a:r>
              <a:rPr lang="ru-RU" sz="2000" dirty="0"/>
              <a:t> </a:t>
            </a:r>
            <a:r>
              <a:rPr lang="ru-RU" sz="2000" dirty="0" err="1"/>
              <a:t>болады</a:t>
            </a:r>
            <a:r>
              <a:rPr lang="ru-RU" sz="2000" dirty="0"/>
              <a:t>. </a:t>
            </a:r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r>
              <a:rPr lang="ru-RU" sz="2000" dirty="0" err="1" smtClean="0"/>
              <a:t>Мұндағы</a:t>
            </a:r>
            <a:r>
              <a:rPr lang="ru-RU" sz="2000" dirty="0" smtClean="0"/>
              <a:t> А</a:t>
            </a:r>
            <a:r>
              <a:rPr lang="ru-RU" sz="2000" baseline="-25000" dirty="0" smtClean="0"/>
              <a:t>0</a:t>
            </a:r>
            <a:r>
              <a:rPr lang="ru-RU" sz="2000" dirty="0" smtClean="0"/>
              <a:t>,</a:t>
            </a:r>
            <a:r>
              <a:rPr lang="el-GR" sz="2000" dirty="0" smtClean="0"/>
              <a:t>ω</a:t>
            </a:r>
            <a:r>
              <a:rPr lang="kk-KZ" sz="2000" baseline="-25000" dirty="0" smtClean="0"/>
              <a:t>0</a:t>
            </a:r>
            <a:r>
              <a:rPr lang="kk-KZ" sz="2000" dirty="0" smtClean="0"/>
              <a:t>,</a:t>
            </a:r>
            <a:r>
              <a:rPr lang="el-GR" sz="2000" dirty="0" smtClean="0"/>
              <a:t>φ</a:t>
            </a:r>
            <a:r>
              <a:rPr lang="kk-KZ" sz="2000" baseline="-25000" dirty="0" smtClean="0"/>
              <a:t>0</a:t>
            </a:r>
            <a:r>
              <a:rPr lang="kk-KZ" sz="2000" dirty="0" smtClean="0"/>
              <a:t> -</a:t>
            </a:r>
            <a:r>
              <a:rPr lang="ru-RU" sz="2000" dirty="0" smtClean="0"/>
              <a:t> </a:t>
            </a:r>
            <a:r>
              <a:rPr lang="ru-RU" sz="2000" dirty="0" err="1" smtClean="0"/>
              <a:t>тиісінше</a:t>
            </a:r>
            <a:r>
              <a:rPr lang="ru-RU" sz="2000" dirty="0"/>
              <a:t>, </a:t>
            </a:r>
            <a:r>
              <a:rPr lang="ru-RU" sz="2000" dirty="0" err="1"/>
              <a:t>амплитудалық</a:t>
            </a:r>
            <a:r>
              <a:rPr lang="ru-RU" sz="2000" dirty="0"/>
              <a:t> </a:t>
            </a:r>
            <a:r>
              <a:rPr lang="ru-RU" sz="2000" dirty="0" err="1"/>
              <a:t>жиілік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</a:t>
            </a:r>
            <a:r>
              <a:rPr lang="ru-RU" sz="2000" dirty="0" err="1"/>
              <a:t>тасымалдаушы</a:t>
            </a:r>
            <a:r>
              <a:rPr lang="ru-RU" sz="2000" dirty="0"/>
              <a:t> </a:t>
            </a:r>
            <a:r>
              <a:rPr lang="ru-RU" sz="2000" dirty="0" err="1"/>
              <a:t>тербелістің</a:t>
            </a:r>
            <a:r>
              <a:rPr lang="ru-RU" sz="2000" dirty="0"/>
              <a:t> </a:t>
            </a:r>
            <a:r>
              <a:rPr lang="ru-RU" sz="2000" dirty="0" err="1"/>
              <a:t>бастапқы</a:t>
            </a:r>
            <a:r>
              <a:rPr lang="ru-RU" sz="2000" dirty="0"/>
              <a:t> </a:t>
            </a:r>
            <a:r>
              <a:rPr lang="ru-RU" sz="2000" dirty="0" err="1"/>
              <a:t>фазасы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2289" y="2866285"/>
            <a:ext cx="6334145" cy="88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9151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2800" dirty="0" smtClean="0"/>
              <a:t>Гармоникалық тербелістердің амплитудалық модуляциясы а) басқарушы сигнал </a:t>
            </a:r>
            <a:br>
              <a:rPr lang="kk-KZ" sz="2800" dirty="0" smtClean="0"/>
            </a:br>
            <a:r>
              <a:rPr lang="kk-KZ" sz="2800" dirty="0" smtClean="0"/>
              <a:t>б,в,г) – модуляцияланған тербелістер 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2133600"/>
            <a:ext cx="8915399" cy="4340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9499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386080"/>
            <a:ext cx="8915400" cy="5525142"/>
          </a:xfrm>
        </p:spPr>
        <p:txBody>
          <a:bodyPr>
            <a:normAutofit/>
          </a:bodyPr>
          <a:lstStyle/>
          <a:p>
            <a:r>
              <a:rPr lang="ru-RU" sz="2400" dirty="0" err="1" smtClean="0"/>
              <a:t>Жиілікті</a:t>
            </a:r>
            <a:r>
              <a:rPr lang="ru-RU" sz="2400" dirty="0" smtClean="0"/>
              <a:t> </a:t>
            </a:r>
            <a:r>
              <a:rPr lang="ru-RU" sz="2400" dirty="0" err="1" smtClean="0"/>
              <a:t>модуляциялау</a:t>
            </a:r>
            <a:r>
              <a:rPr lang="ru-RU" sz="2400" dirty="0" smtClean="0"/>
              <a:t> (ЧМ) </a:t>
            </a:r>
            <a:r>
              <a:rPr lang="ru-RU" sz="2400" dirty="0" err="1"/>
              <a:t>кезінде</a:t>
            </a:r>
            <a:r>
              <a:rPr lang="ru-RU" sz="2400" dirty="0"/>
              <a:t> </a:t>
            </a:r>
            <a:r>
              <a:rPr lang="ru-RU" sz="2400" dirty="0" err="1"/>
              <a:t>тасымалдаушы</a:t>
            </a:r>
            <a:r>
              <a:rPr lang="ru-RU" sz="2400" dirty="0"/>
              <a:t> </a:t>
            </a:r>
            <a:r>
              <a:rPr lang="ru-RU" sz="2400" dirty="0" err="1"/>
              <a:t>тербелістің</a:t>
            </a:r>
            <a:r>
              <a:rPr lang="ru-RU" sz="2400" dirty="0"/>
              <a:t> </a:t>
            </a:r>
            <a:r>
              <a:rPr lang="ru-RU" sz="2400" dirty="0" err="1"/>
              <a:t>жиілігі</a:t>
            </a:r>
            <a:r>
              <a:rPr lang="ru-RU" sz="2400" dirty="0"/>
              <a:t> </a:t>
            </a:r>
            <a:r>
              <a:rPr lang="ru-RU" sz="2400" dirty="0" err="1"/>
              <a:t>өзгеретін</a:t>
            </a:r>
            <a:r>
              <a:rPr lang="ru-RU" sz="2400" dirty="0"/>
              <a:t> сигнал </a:t>
            </a:r>
            <a:r>
              <a:rPr lang="en-US" sz="2400" dirty="0" smtClean="0"/>
              <a:t>F(t)</a:t>
            </a:r>
            <a:r>
              <a:rPr lang="ru-RU" sz="2400" dirty="0" err="1" smtClean="0"/>
              <a:t>заңына</a:t>
            </a:r>
            <a:r>
              <a:rPr lang="ru-RU" sz="2400" dirty="0" smtClean="0"/>
              <a:t> </a:t>
            </a:r>
            <a:r>
              <a:rPr lang="ru-RU" sz="2400" dirty="0" err="1"/>
              <a:t>сәйкес</a:t>
            </a:r>
            <a:r>
              <a:rPr lang="ru-RU" sz="2400" dirty="0"/>
              <a:t> </a:t>
            </a:r>
            <a:r>
              <a:rPr lang="ru-RU" sz="2400" dirty="0" err="1"/>
              <a:t>өзгереді</a:t>
            </a:r>
            <a:r>
              <a:rPr lang="ru-RU" sz="2400" dirty="0" smtClean="0"/>
              <a:t>.</a:t>
            </a:r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r>
              <a:rPr lang="el-GR" sz="2400" dirty="0" smtClean="0"/>
              <a:t>Δω</a:t>
            </a:r>
            <a:r>
              <a:rPr lang="kk-KZ" sz="2400" dirty="0" smtClean="0"/>
              <a:t> - </a:t>
            </a:r>
            <a:r>
              <a:rPr lang="ru-RU" sz="2400" dirty="0" smtClean="0"/>
              <a:t> </a:t>
            </a:r>
            <a:r>
              <a:rPr lang="ru-RU" sz="2400" dirty="0" err="1"/>
              <a:t>жиіліктің</a:t>
            </a:r>
            <a:r>
              <a:rPr lang="ru-RU" sz="2400" dirty="0"/>
              <a:t> </a:t>
            </a:r>
            <a:r>
              <a:rPr lang="ru-RU" sz="2400" dirty="0" err="1"/>
              <a:t>ауытқуы</a:t>
            </a:r>
            <a:r>
              <a:rPr lang="ru-RU" sz="2400" dirty="0"/>
              <a:t>, </a:t>
            </a:r>
            <a:r>
              <a:rPr lang="ru-RU" sz="2400" dirty="0" err="1"/>
              <a:t>яғни</a:t>
            </a:r>
            <a:r>
              <a:rPr lang="ru-RU" sz="2400" dirty="0"/>
              <a:t> </a:t>
            </a:r>
            <a:r>
              <a:rPr lang="ru-RU" sz="2400" dirty="0" err="1"/>
              <a:t>оның</a:t>
            </a:r>
            <a:r>
              <a:rPr lang="ru-RU" sz="2400" dirty="0"/>
              <a:t> </a:t>
            </a:r>
            <a:r>
              <a:rPr lang="el-GR" sz="2400" dirty="0" smtClean="0"/>
              <a:t>ω</a:t>
            </a:r>
            <a:r>
              <a:rPr lang="kk-KZ" sz="2400" baseline="-25000" dirty="0" smtClean="0"/>
              <a:t>0</a:t>
            </a:r>
            <a:r>
              <a:rPr lang="kk-KZ" sz="2400" dirty="0" smtClean="0"/>
              <a:t> </a:t>
            </a:r>
            <a:r>
              <a:rPr lang="ru-RU" sz="2400" dirty="0" err="1" smtClean="0"/>
              <a:t>ең</a:t>
            </a:r>
            <a:r>
              <a:rPr lang="ru-RU" sz="2400" dirty="0" smtClean="0"/>
              <a:t> </a:t>
            </a:r>
            <a:r>
              <a:rPr lang="ru-RU" sz="2400" dirty="0" err="1"/>
              <a:t>үлкен</a:t>
            </a:r>
            <a:r>
              <a:rPr lang="ru-RU" sz="2400" dirty="0"/>
              <a:t> </a:t>
            </a:r>
            <a:r>
              <a:rPr lang="ru-RU" sz="2400" dirty="0" err="1"/>
              <a:t>ауытқуы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7725" y="2078328"/>
            <a:ext cx="7285813" cy="89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2383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3043" y="257577"/>
            <a:ext cx="9701570" cy="1647423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>Гармониалық тербелістердің жиіліктік модуляциясы а) көптүрлі полярлы тік бұрышты сигнал б) бір полярлы тік бұрышты сигналда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1415" y="2133600"/>
            <a:ext cx="9076934" cy="3777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7313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862885"/>
            <a:ext cx="8915400" cy="5048337"/>
          </a:xfrm>
        </p:spPr>
        <p:txBody>
          <a:bodyPr>
            <a:normAutofit/>
          </a:bodyPr>
          <a:lstStyle/>
          <a:p>
            <a:r>
              <a:rPr lang="ru-RU" sz="2000" dirty="0" err="1" smtClean="0"/>
              <a:t>Бақылау</a:t>
            </a:r>
            <a:r>
              <a:rPr lang="ru-RU" sz="2000" dirty="0" smtClean="0"/>
              <a:t> </a:t>
            </a:r>
            <a:r>
              <a:rPr lang="ru-RU" sz="2000" dirty="0" err="1"/>
              <a:t>сигналының</a:t>
            </a:r>
            <a:r>
              <a:rPr lang="ru-RU" sz="2000" dirty="0"/>
              <a:t> </a:t>
            </a:r>
            <a:r>
              <a:rPr lang="ru-RU" sz="2000" dirty="0" err="1" smtClean="0"/>
              <a:t>заңына</a:t>
            </a:r>
            <a:r>
              <a:rPr lang="ru-RU" sz="2000" dirty="0" smtClean="0"/>
              <a:t> </a:t>
            </a:r>
            <a:r>
              <a:rPr lang="ru-RU" sz="2000" dirty="0" err="1"/>
              <a:t>сәйкес</a:t>
            </a:r>
            <a:r>
              <a:rPr lang="ru-RU" sz="2000" dirty="0"/>
              <a:t> </a:t>
            </a:r>
            <a:r>
              <a:rPr lang="ru-RU" sz="2000" dirty="0" err="1"/>
              <a:t>фазалық</a:t>
            </a:r>
            <a:r>
              <a:rPr lang="ru-RU" sz="2000" dirty="0"/>
              <a:t> </a:t>
            </a:r>
            <a:r>
              <a:rPr lang="ru-RU" sz="2000" dirty="0" smtClean="0"/>
              <a:t>модуляция (ФМ) </a:t>
            </a:r>
            <a:r>
              <a:rPr lang="ru-RU" sz="2000" dirty="0" err="1"/>
              <a:t>кезінде</a:t>
            </a:r>
            <a:r>
              <a:rPr lang="ru-RU" sz="2000" dirty="0"/>
              <a:t> </a:t>
            </a:r>
            <a:r>
              <a:rPr lang="ru-RU" sz="2000" dirty="0" err="1"/>
              <a:t>тасымалдаушы</a:t>
            </a:r>
            <a:r>
              <a:rPr lang="ru-RU" sz="2000" dirty="0"/>
              <a:t> </a:t>
            </a:r>
            <a:r>
              <a:rPr lang="ru-RU" sz="2000" dirty="0" err="1"/>
              <a:t>тербелістің</a:t>
            </a:r>
            <a:r>
              <a:rPr lang="ru-RU" sz="2000" dirty="0"/>
              <a:t> </a:t>
            </a:r>
            <a:r>
              <a:rPr lang="ru-RU" sz="2000" dirty="0" err="1" smtClean="0"/>
              <a:t>фазасы</a:t>
            </a:r>
            <a:r>
              <a:rPr lang="ru-RU" sz="2000" dirty="0" smtClean="0"/>
              <a:t> </a:t>
            </a:r>
            <a:r>
              <a:rPr lang="ru-RU" sz="2000" dirty="0" err="1"/>
              <a:t>өзгереді</a:t>
            </a:r>
            <a:r>
              <a:rPr lang="ru-RU" sz="2000" dirty="0"/>
              <a:t>. </a:t>
            </a:r>
            <a:r>
              <a:rPr lang="ru-RU" sz="2000" dirty="0" smtClean="0"/>
              <a:t>а </a:t>
            </a:r>
            <a:r>
              <a:rPr lang="ru-RU" sz="2000" dirty="0" err="1" smtClean="0"/>
              <a:t>суреттінде</a:t>
            </a:r>
            <a:r>
              <a:rPr lang="ru-RU" sz="2000" dirty="0" smtClean="0"/>
              <a:t> </a:t>
            </a:r>
            <a:r>
              <a:rPr lang="ru-RU" sz="2000" dirty="0" err="1"/>
              <a:t>көпполярлы</a:t>
            </a:r>
            <a:r>
              <a:rPr lang="ru-RU" sz="2000" dirty="0"/>
              <a:t> </a:t>
            </a:r>
            <a:r>
              <a:rPr lang="ru-RU" sz="2000" dirty="0" err="1"/>
              <a:t>тікбұрышты</a:t>
            </a:r>
            <a:r>
              <a:rPr lang="ru-RU" sz="2000" dirty="0"/>
              <a:t> </a:t>
            </a:r>
            <a:r>
              <a:rPr lang="ru-RU" sz="2000" dirty="0" err="1"/>
              <a:t>сигналмен</a:t>
            </a:r>
            <a:r>
              <a:rPr lang="ru-RU" sz="2000" dirty="0"/>
              <a:t> </a:t>
            </a:r>
            <a:r>
              <a:rPr lang="ru-RU" sz="2000" dirty="0" err="1"/>
              <a:t>гармоникалық</a:t>
            </a:r>
            <a:r>
              <a:rPr lang="ru-RU" sz="2000" dirty="0"/>
              <a:t> </a:t>
            </a:r>
            <a:r>
              <a:rPr lang="ru-RU" sz="2000" dirty="0" err="1"/>
              <a:t>тербелістің</a:t>
            </a:r>
            <a:r>
              <a:rPr lang="ru-RU" sz="2000" dirty="0"/>
              <a:t> </a:t>
            </a:r>
            <a:r>
              <a:rPr lang="ru-RU" sz="2000" dirty="0" err="1"/>
              <a:t>модуляциясы</a:t>
            </a:r>
            <a:r>
              <a:rPr lang="ru-RU" sz="2000" dirty="0"/>
              <a:t> </a:t>
            </a:r>
            <a:r>
              <a:rPr lang="ru-RU" sz="2000" dirty="0" err="1"/>
              <a:t>көрсетілген</a:t>
            </a:r>
            <a:r>
              <a:rPr lang="ru-RU" sz="2000" dirty="0"/>
              <a:t>. </a:t>
            </a:r>
            <a:r>
              <a:rPr lang="ru-RU" sz="2000" dirty="0" err="1"/>
              <a:t>Өзгеретін</a:t>
            </a:r>
            <a:r>
              <a:rPr lang="ru-RU" sz="2000" dirty="0"/>
              <a:t> </a:t>
            </a:r>
            <a:r>
              <a:rPr lang="ru-RU" sz="2000" dirty="0" err="1" smtClean="0"/>
              <a:t>фазаның</a:t>
            </a:r>
            <a:r>
              <a:rPr lang="ru-RU" sz="2000" dirty="0" smtClean="0"/>
              <a:t> </a:t>
            </a:r>
            <a:r>
              <a:rPr lang="ru-RU" sz="2000" dirty="0" err="1" smtClean="0"/>
              <a:t>бұрышы</a:t>
            </a:r>
            <a:r>
              <a:rPr lang="ru-RU" sz="2000" dirty="0" smtClean="0"/>
              <a:t> модуляция </a:t>
            </a:r>
            <a:r>
              <a:rPr lang="ru-RU" sz="2000" dirty="0" err="1"/>
              <a:t>бұрышы</a:t>
            </a:r>
            <a:r>
              <a:rPr lang="ru-RU" sz="2000" dirty="0"/>
              <a:t> </a:t>
            </a:r>
            <a:r>
              <a:rPr lang="ru-RU" sz="2000" dirty="0" err="1"/>
              <a:t>деп</a:t>
            </a:r>
            <a:r>
              <a:rPr lang="ru-RU" sz="2000" dirty="0"/>
              <a:t> </a:t>
            </a:r>
            <a:r>
              <a:rPr lang="ru-RU" sz="2000" dirty="0" err="1"/>
              <a:t>аталады</a:t>
            </a:r>
            <a:r>
              <a:rPr lang="ru-RU" sz="2000" dirty="0"/>
              <a:t>, </a:t>
            </a:r>
            <a:r>
              <a:rPr lang="ru-RU" sz="2000" dirty="0" smtClean="0"/>
              <a:t>а </a:t>
            </a:r>
            <a:r>
              <a:rPr lang="ru-RU" sz="2000" dirty="0" err="1" smtClean="0"/>
              <a:t>суретінде</a:t>
            </a:r>
            <a:r>
              <a:rPr lang="ru-RU" sz="2000" dirty="0" smtClean="0"/>
              <a:t> 180° </a:t>
            </a:r>
            <a:r>
              <a:rPr lang="ru-RU" sz="2000" dirty="0" err="1" smtClean="0"/>
              <a:t>құрайды</a:t>
            </a:r>
            <a:r>
              <a:rPr lang="ru-RU" sz="2000" dirty="0" smtClean="0"/>
              <a:t> (</a:t>
            </a:r>
            <a:r>
              <a:rPr lang="el-GR" sz="2000" dirty="0" smtClean="0"/>
              <a:t>θ</a:t>
            </a:r>
            <a:r>
              <a:rPr lang="kk-KZ" sz="2000" baseline="-25000" dirty="0" smtClean="0"/>
              <a:t>0</a:t>
            </a:r>
            <a:r>
              <a:rPr lang="ru-RU" sz="2000" dirty="0" smtClean="0"/>
              <a:t>+90</a:t>
            </a:r>
            <a:r>
              <a:rPr lang="ru-RU" sz="2000" baseline="30000" dirty="0" smtClean="0"/>
              <a:t>0</a:t>
            </a:r>
            <a:r>
              <a:rPr lang="ru-RU" sz="2000" dirty="0" smtClean="0"/>
              <a:t> -</a:t>
            </a:r>
            <a:r>
              <a:rPr lang="ru-RU" sz="2000" dirty="0" err="1" smtClean="0"/>
              <a:t>тан</a:t>
            </a:r>
            <a:r>
              <a:rPr lang="el-GR" sz="2000" dirty="0"/>
              <a:t> θ</a:t>
            </a:r>
            <a:r>
              <a:rPr lang="kk-KZ" sz="2000" baseline="-25000" dirty="0" smtClean="0"/>
              <a:t>0</a:t>
            </a:r>
            <a:r>
              <a:rPr lang="ru-RU" sz="2000" dirty="0" smtClean="0"/>
              <a:t>-90</a:t>
            </a:r>
            <a:r>
              <a:rPr lang="ru-RU" sz="2000" baseline="30000" dirty="0" smtClean="0"/>
              <a:t>0</a:t>
            </a:r>
            <a:r>
              <a:rPr lang="ru-RU" sz="2000" dirty="0" smtClean="0"/>
              <a:t> </a:t>
            </a:r>
            <a:r>
              <a:rPr lang="ru-RU" sz="2000" dirty="0" err="1" smtClean="0"/>
              <a:t>дейін</a:t>
            </a:r>
            <a:r>
              <a:rPr lang="ru-RU" sz="2000" dirty="0" smtClean="0"/>
              <a:t>). </a:t>
            </a:r>
          </a:p>
          <a:p>
            <a:r>
              <a:rPr lang="ru-RU" sz="2000" dirty="0" smtClean="0"/>
              <a:t> </a:t>
            </a:r>
            <a:r>
              <a:rPr lang="ru-RU" sz="2000" dirty="0" err="1" smtClean="0"/>
              <a:t>Бірполярлы</a:t>
            </a:r>
            <a:r>
              <a:rPr lang="ru-RU" sz="2000" dirty="0" smtClean="0"/>
              <a:t> </a:t>
            </a:r>
            <a:r>
              <a:rPr lang="ru-RU" sz="2000" dirty="0" err="1"/>
              <a:t>импульстар</a:t>
            </a:r>
            <a:r>
              <a:rPr lang="ru-RU" sz="2000" dirty="0"/>
              <a:t> </a:t>
            </a:r>
            <a:r>
              <a:rPr lang="ru-RU" sz="2000" dirty="0" err="1"/>
              <a:t>кезінде</a:t>
            </a:r>
            <a:r>
              <a:rPr lang="ru-RU" sz="2000" dirty="0"/>
              <a:t> </a:t>
            </a:r>
            <a:r>
              <a:rPr lang="ru-RU" sz="2000" dirty="0" err="1"/>
              <a:t>импульстің</a:t>
            </a:r>
            <a:r>
              <a:rPr lang="ru-RU" sz="2000" dirty="0"/>
              <a:t> </a:t>
            </a:r>
            <a:r>
              <a:rPr lang="ru-RU" sz="2000" dirty="0" err="1"/>
              <a:t>берілуінде</a:t>
            </a:r>
            <a:r>
              <a:rPr lang="ru-RU" sz="2000" dirty="0"/>
              <a:t> </a:t>
            </a:r>
            <a:r>
              <a:rPr lang="ru-RU" sz="2000" dirty="0" err="1"/>
              <a:t>фазалық</a:t>
            </a:r>
            <a:r>
              <a:rPr lang="ru-RU" sz="2000" dirty="0"/>
              <a:t> </a:t>
            </a:r>
            <a:r>
              <a:rPr lang="ru-RU" sz="2000" dirty="0" err="1"/>
              <a:t>бұрыш</a:t>
            </a:r>
            <a:r>
              <a:rPr lang="ru-RU" sz="2000" dirty="0"/>
              <a:t> </a:t>
            </a:r>
            <a:r>
              <a:rPr lang="ru-RU" sz="2000" dirty="0" err="1" smtClean="0"/>
              <a:t>болмайды</a:t>
            </a:r>
            <a:r>
              <a:rPr lang="ru-RU" sz="2000" dirty="0" smtClean="0"/>
              <a:t> </a:t>
            </a:r>
            <a:r>
              <a:rPr lang="el-GR" sz="2000" dirty="0" smtClean="0"/>
              <a:t>φ=0</a:t>
            </a:r>
            <a:r>
              <a:rPr lang="ru-RU" sz="2000" dirty="0" smtClean="0"/>
              <a:t>, </a:t>
            </a:r>
            <a:r>
              <a:rPr lang="ru-RU" sz="2000" dirty="0"/>
              <a:t>ал </a:t>
            </a:r>
            <a:r>
              <a:rPr lang="ru-RU" sz="2000" dirty="0" err="1"/>
              <a:t>үзіліс</a:t>
            </a:r>
            <a:r>
              <a:rPr lang="ru-RU" sz="2000" dirty="0"/>
              <a:t> </a:t>
            </a:r>
            <a:r>
              <a:rPr lang="ru-RU" sz="2000" dirty="0" smtClean="0"/>
              <a:t>-</a:t>
            </a:r>
            <a:r>
              <a:rPr lang="el-GR" sz="2000" dirty="0" smtClean="0"/>
              <a:t>φ</a:t>
            </a:r>
            <a:r>
              <a:rPr lang="ru-RU" sz="2000" dirty="0" smtClean="0"/>
              <a:t>= 180 (б </a:t>
            </a:r>
            <a:r>
              <a:rPr lang="ru-RU" sz="2000" dirty="0" err="1" smtClean="0"/>
              <a:t>сурет</a:t>
            </a:r>
            <a:r>
              <a:rPr lang="ru-RU" sz="2000" dirty="0" smtClean="0"/>
              <a:t>).</a:t>
            </a:r>
          </a:p>
          <a:p>
            <a:r>
              <a:rPr lang="ru-RU" sz="2000" dirty="0" err="1" smtClean="0"/>
              <a:t>Жиілік</a:t>
            </a:r>
            <a:r>
              <a:rPr lang="ru-RU" sz="2000" dirty="0" smtClean="0"/>
              <a:t> </a:t>
            </a:r>
            <a:r>
              <a:rPr lang="ru-RU" sz="2000" dirty="0" err="1" smtClean="0"/>
              <a:t>диапазонының</a:t>
            </a:r>
            <a:r>
              <a:rPr lang="ru-RU" sz="2000" dirty="0" smtClean="0"/>
              <a:t> </a:t>
            </a:r>
            <a:r>
              <a:rPr lang="ru-RU" sz="2000" dirty="0" err="1"/>
              <a:t>ені</a:t>
            </a:r>
            <a:r>
              <a:rPr lang="ru-RU" sz="2000" dirty="0"/>
              <a:t> мен </a:t>
            </a:r>
            <a:r>
              <a:rPr lang="ru-RU" sz="2000" dirty="0" err="1"/>
              <a:t>берілу</a:t>
            </a:r>
            <a:r>
              <a:rPr lang="ru-RU" sz="2000" dirty="0"/>
              <a:t> </a:t>
            </a:r>
            <a:r>
              <a:rPr lang="ru-RU" sz="2000" dirty="0" err="1"/>
              <a:t>жылдамдығына</a:t>
            </a:r>
            <a:r>
              <a:rPr lang="ru-RU" sz="2000" dirty="0"/>
              <a:t> </a:t>
            </a:r>
            <a:r>
              <a:rPr lang="ru-RU" sz="2000" dirty="0" err="1"/>
              <a:t>тең</a:t>
            </a:r>
            <a:r>
              <a:rPr lang="ru-RU" sz="2000" dirty="0"/>
              <a:t> </a:t>
            </a:r>
            <a:r>
              <a:rPr lang="ru-RU" sz="2000" dirty="0" err="1"/>
              <a:t>болған</a:t>
            </a:r>
            <a:r>
              <a:rPr lang="ru-RU" sz="2000" dirty="0"/>
              <a:t> </a:t>
            </a:r>
            <a:r>
              <a:rPr lang="ru-RU" sz="2000" dirty="0" err="1"/>
              <a:t>кезде</a:t>
            </a:r>
            <a:r>
              <a:rPr lang="ru-RU" sz="2000" dirty="0"/>
              <a:t>, </a:t>
            </a:r>
            <a:r>
              <a:rPr lang="ru-RU" sz="2000" dirty="0" err="1" smtClean="0"/>
              <a:t>ең</a:t>
            </a:r>
            <a:r>
              <a:rPr lang="ru-RU" sz="2000" dirty="0" smtClean="0"/>
              <a:t> </a:t>
            </a:r>
            <a:r>
              <a:rPr lang="ru-RU" sz="2000" dirty="0" err="1"/>
              <a:t>үлкен</a:t>
            </a:r>
            <a:r>
              <a:rPr lang="ru-RU" sz="2000" dirty="0"/>
              <a:t> </a:t>
            </a:r>
            <a:r>
              <a:rPr lang="ru-RU" sz="2000" dirty="0" err="1"/>
              <a:t>шуылға</a:t>
            </a:r>
            <a:r>
              <a:rPr lang="ru-RU" sz="2000" dirty="0"/>
              <a:t> </a:t>
            </a:r>
            <a:r>
              <a:rPr lang="ru-RU" sz="2000" dirty="0" err="1"/>
              <a:t>төзімділік</a:t>
            </a:r>
            <a:r>
              <a:rPr lang="ru-RU" sz="2000" dirty="0"/>
              <a:t> </a:t>
            </a:r>
            <a:r>
              <a:rPr lang="ru-RU" sz="2000" dirty="0" err="1"/>
              <a:t>фазалық</a:t>
            </a:r>
            <a:r>
              <a:rPr lang="ru-RU" sz="2000" dirty="0"/>
              <a:t> </a:t>
            </a:r>
            <a:r>
              <a:rPr lang="ru-RU" sz="2000" dirty="0" err="1"/>
              <a:t>модуляцияны</a:t>
            </a:r>
            <a:r>
              <a:rPr lang="ru-RU" sz="2000" dirty="0"/>
              <a:t> </a:t>
            </a:r>
            <a:r>
              <a:rPr lang="ru-RU" sz="2000" dirty="0" err="1"/>
              <a:t>қамтамасыз</a:t>
            </a:r>
            <a:r>
              <a:rPr lang="ru-RU" sz="2000" dirty="0"/>
              <a:t> </a:t>
            </a:r>
            <a:r>
              <a:rPr lang="ru-RU" sz="2000" dirty="0" err="1"/>
              <a:t>етеді</a:t>
            </a:r>
            <a:r>
              <a:rPr lang="ru-RU" sz="2000" dirty="0"/>
              <a:t>, </a:t>
            </a:r>
            <a:r>
              <a:rPr lang="ru-RU" sz="2000" dirty="0" err="1"/>
              <a:t>ең</a:t>
            </a:r>
            <a:r>
              <a:rPr lang="ru-RU" sz="2000" dirty="0"/>
              <a:t> </a:t>
            </a:r>
            <a:r>
              <a:rPr lang="ru-RU" sz="2000" dirty="0" err="1"/>
              <a:t>кіші</a:t>
            </a:r>
            <a:r>
              <a:rPr lang="ru-RU" sz="2000" dirty="0"/>
              <a:t> </a:t>
            </a:r>
            <a:r>
              <a:rPr lang="ru-RU" sz="2000" dirty="0" err="1" smtClean="0"/>
              <a:t>амплитудалық</a:t>
            </a:r>
            <a:r>
              <a:rPr lang="ru-RU" sz="2000" dirty="0" smtClean="0"/>
              <a:t>, ал </a:t>
            </a:r>
            <a:r>
              <a:rPr lang="ru-RU" sz="2000" dirty="0" err="1" smtClean="0"/>
              <a:t>жиіліктік</a:t>
            </a:r>
            <a:r>
              <a:rPr lang="ru-RU" sz="2000" dirty="0" smtClean="0"/>
              <a:t> </a:t>
            </a:r>
            <a:r>
              <a:rPr lang="ru-RU" sz="2000" dirty="0" err="1" smtClean="0"/>
              <a:t>аралық</a:t>
            </a:r>
            <a:r>
              <a:rPr lang="ru-RU" sz="2000" dirty="0" smtClean="0"/>
              <a:t> </a:t>
            </a:r>
            <a:r>
              <a:rPr lang="ru-RU" sz="2000" dirty="0" err="1"/>
              <a:t>позицияны</a:t>
            </a:r>
            <a:r>
              <a:rPr lang="ru-RU" sz="2000" dirty="0"/>
              <a:t> </a:t>
            </a:r>
            <a:r>
              <a:rPr lang="ru-RU" sz="2000" dirty="0" err="1"/>
              <a:t>алады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2847560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880315" y="154546"/>
            <a:ext cx="10071279" cy="1750454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>Гармоникалық тербелістердің фазалық модулциясы </a:t>
            </a:r>
            <a:r>
              <a:rPr lang="kk-KZ" dirty="0"/>
              <a:t>а) көптүрлі полярлы тік бұрышты сигнал б) бір полярлы тік бұрышты сигналда</a:t>
            </a:r>
            <a:r>
              <a:rPr lang="kk-KZ" dirty="0" smtClean="0"/>
              <a:t> 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316" y="1905000"/>
            <a:ext cx="9736428" cy="4688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2921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437882"/>
            <a:ext cx="8915400" cy="5473340"/>
          </a:xfrm>
        </p:spPr>
        <p:txBody>
          <a:bodyPr>
            <a:normAutofit/>
          </a:bodyPr>
          <a:lstStyle/>
          <a:p>
            <a:r>
              <a:rPr lang="ru-RU" sz="2000" dirty="0" err="1" smtClean="0"/>
              <a:t>Импульстік</a:t>
            </a:r>
            <a:r>
              <a:rPr lang="ru-RU" sz="2000" dirty="0" smtClean="0"/>
              <a:t> </a:t>
            </a:r>
            <a:r>
              <a:rPr lang="ru-RU" sz="2000" dirty="0"/>
              <a:t>модуляция </a:t>
            </a:r>
            <a:r>
              <a:rPr lang="ru-RU" sz="2000" dirty="0" err="1"/>
              <a:t>кезінде</a:t>
            </a:r>
            <a:r>
              <a:rPr lang="ru-RU" sz="2000" dirty="0"/>
              <a:t> </a:t>
            </a:r>
            <a:r>
              <a:rPr lang="ru-RU" sz="2000" dirty="0" err="1"/>
              <a:t>импульстардың</a:t>
            </a:r>
            <a:r>
              <a:rPr lang="ru-RU" sz="2000" dirty="0"/>
              <a:t> </a:t>
            </a:r>
            <a:r>
              <a:rPr lang="ru-RU" sz="2000" dirty="0" err="1"/>
              <a:t>периодтық</a:t>
            </a:r>
            <a:r>
              <a:rPr lang="ru-RU" sz="2000" dirty="0"/>
              <a:t> </a:t>
            </a:r>
            <a:r>
              <a:rPr lang="ru-RU" sz="2000" dirty="0" err="1"/>
              <a:t>тізбегі</a:t>
            </a:r>
            <a:r>
              <a:rPr lang="ru-RU" sz="2000" dirty="0"/>
              <a:t> </a:t>
            </a:r>
            <a:r>
              <a:rPr lang="ru-RU" sz="2000" dirty="0" err="1"/>
              <a:t>тірек</a:t>
            </a:r>
            <a:r>
              <a:rPr lang="ru-RU" sz="2000" dirty="0"/>
              <a:t> </a:t>
            </a:r>
            <a:r>
              <a:rPr lang="ru-RU" sz="2000" dirty="0" err="1"/>
              <a:t>тербелісі</a:t>
            </a:r>
            <a:r>
              <a:rPr lang="ru-RU" sz="2000" dirty="0"/>
              <a:t> </a:t>
            </a:r>
            <a:r>
              <a:rPr lang="ru-RU" sz="2000" dirty="0" err="1"/>
              <a:t>ретінде</a:t>
            </a:r>
            <a:r>
              <a:rPr lang="ru-RU" sz="2000" dirty="0"/>
              <a:t> </a:t>
            </a:r>
            <a:r>
              <a:rPr lang="ru-RU" sz="2000" dirty="0" err="1"/>
              <a:t>қолданылады</a:t>
            </a:r>
            <a:r>
              <a:rPr lang="ru-RU" sz="2000" dirty="0"/>
              <a:t>. </a:t>
            </a:r>
            <a:r>
              <a:rPr lang="ru-RU" sz="2000" dirty="0" err="1"/>
              <a:t>Басқару</a:t>
            </a:r>
            <a:r>
              <a:rPr lang="ru-RU" sz="2000" dirty="0"/>
              <a:t> </a:t>
            </a:r>
            <a:r>
              <a:rPr lang="ru-RU" sz="2000" dirty="0" err="1"/>
              <a:t>сигналының</a:t>
            </a:r>
            <a:r>
              <a:rPr lang="ru-RU" sz="2000" dirty="0"/>
              <a:t> </a:t>
            </a:r>
            <a:r>
              <a:rPr lang="ru-RU" sz="2000" dirty="0" err="1" smtClean="0"/>
              <a:t>өзгеру</a:t>
            </a:r>
            <a:r>
              <a:rPr lang="ru-RU" sz="2000" dirty="0" smtClean="0"/>
              <a:t> </a:t>
            </a:r>
            <a:r>
              <a:rPr lang="ru-RU" sz="2000" dirty="0" err="1" smtClean="0"/>
              <a:t>заңына</a:t>
            </a:r>
            <a:r>
              <a:rPr lang="ru-RU" sz="2000" dirty="0" smtClean="0"/>
              <a:t> </a:t>
            </a:r>
            <a:r>
              <a:rPr lang="en-US" sz="2000" dirty="0" smtClean="0"/>
              <a:t>F(t)</a:t>
            </a:r>
            <a:r>
              <a:rPr lang="ru-RU" sz="2000" dirty="0" smtClean="0"/>
              <a:t> (</a:t>
            </a:r>
            <a:r>
              <a:rPr lang="ru-RU" sz="2000" dirty="0" err="1" smtClean="0"/>
              <a:t>суретте</a:t>
            </a:r>
            <a:r>
              <a:rPr lang="ru-RU" sz="2000" dirty="0" smtClean="0"/>
              <a:t> а)</a:t>
            </a:r>
            <a:r>
              <a:rPr lang="ru-RU" sz="2000" dirty="0" err="1" smtClean="0"/>
              <a:t>сәйкес</a:t>
            </a:r>
            <a:r>
              <a:rPr lang="ru-RU" sz="2000" dirty="0" smtClean="0"/>
              <a:t> </a:t>
            </a:r>
            <a:r>
              <a:rPr lang="ru-RU" sz="2000" dirty="0" err="1" smtClean="0"/>
              <a:t>тасымалдаушының</a:t>
            </a:r>
            <a:r>
              <a:rPr lang="ru-RU" sz="2000" dirty="0" smtClean="0"/>
              <a:t> а(</a:t>
            </a:r>
            <a:r>
              <a:rPr lang="en-US" sz="2000" dirty="0" smtClean="0"/>
              <a:t>t)</a:t>
            </a:r>
            <a:r>
              <a:rPr lang="kk-KZ" sz="2000" dirty="0" smtClean="0"/>
              <a:t>(суретте б) </a:t>
            </a:r>
            <a:r>
              <a:rPr lang="ru-RU" sz="2000" dirty="0" err="1" smtClean="0"/>
              <a:t>параметрлерінің</a:t>
            </a:r>
            <a:r>
              <a:rPr lang="ru-RU" sz="2000" dirty="0" smtClean="0"/>
              <a:t> </a:t>
            </a:r>
            <a:r>
              <a:rPr lang="ru-RU" sz="2000" dirty="0" err="1"/>
              <a:t>бірі</a:t>
            </a:r>
            <a:r>
              <a:rPr lang="ru-RU" sz="2000" dirty="0"/>
              <a:t> </a:t>
            </a:r>
            <a:r>
              <a:rPr lang="ru-RU" sz="2000" dirty="0" err="1"/>
              <a:t>модельденеді</a:t>
            </a:r>
            <a:r>
              <a:rPr lang="ru-RU" sz="2000" dirty="0"/>
              <a:t>. </a:t>
            </a:r>
            <a:endParaRPr lang="ru-RU" sz="2000" dirty="0" smtClean="0"/>
          </a:p>
          <a:p>
            <a:r>
              <a:rPr lang="ru-RU" sz="2000" dirty="0" err="1" smtClean="0"/>
              <a:t>Импульсті</a:t>
            </a:r>
            <a:r>
              <a:rPr lang="ru-RU" sz="2000" dirty="0" smtClean="0"/>
              <a:t> </a:t>
            </a:r>
            <a:r>
              <a:rPr lang="ru-RU" sz="2000" dirty="0" err="1"/>
              <a:t>модуляцияның</a:t>
            </a:r>
            <a:r>
              <a:rPr lang="ru-RU" sz="2000" dirty="0"/>
              <a:t> </a:t>
            </a:r>
            <a:r>
              <a:rPr lang="ru-RU" sz="2000" dirty="0" err="1"/>
              <a:t>келесі</a:t>
            </a:r>
            <a:r>
              <a:rPr lang="ru-RU" sz="2000" dirty="0"/>
              <a:t> </a:t>
            </a:r>
            <a:r>
              <a:rPr lang="ru-RU" sz="2000" dirty="0" err="1"/>
              <a:t>түрлері</a:t>
            </a:r>
            <a:r>
              <a:rPr lang="ru-RU" sz="2000" dirty="0"/>
              <a:t> </a:t>
            </a:r>
            <a:r>
              <a:rPr lang="ru-RU" sz="2000" dirty="0" err="1"/>
              <a:t>бөлінеді</a:t>
            </a:r>
            <a:r>
              <a:rPr lang="ru-RU" sz="2000" dirty="0"/>
              <a:t>: </a:t>
            </a:r>
            <a:r>
              <a:rPr lang="ru-RU" sz="2000" dirty="0" err="1" smtClean="0"/>
              <a:t>амплитудалық-импульсті</a:t>
            </a:r>
            <a:r>
              <a:rPr lang="ru-RU" sz="2000" dirty="0" smtClean="0"/>
              <a:t> (АИМ </a:t>
            </a:r>
            <a:r>
              <a:rPr lang="ru-RU" sz="2000" dirty="0" err="1" smtClean="0"/>
              <a:t>суретте</a:t>
            </a:r>
            <a:r>
              <a:rPr lang="ru-RU" sz="2000" dirty="0" smtClean="0"/>
              <a:t> в), </a:t>
            </a:r>
            <a:r>
              <a:rPr lang="ru-RU" sz="2000" dirty="0" err="1" smtClean="0"/>
              <a:t>ендік-импульсті</a:t>
            </a:r>
            <a:r>
              <a:rPr lang="ru-RU" sz="2000" dirty="0" smtClean="0"/>
              <a:t> (ШИМ </a:t>
            </a:r>
            <a:r>
              <a:rPr lang="ru-RU" sz="2000" dirty="0" err="1" smtClean="0"/>
              <a:t>суретте</a:t>
            </a:r>
            <a:r>
              <a:rPr lang="ru-RU" sz="2000" dirty="0" smtClean="0"/>
              <a:t> г), </a:t>
            </a:r>
            <a:r>
              <a:rPr lang="ru-RU" sz="2000" dirty="0" err="1" smtClean="0"/>
              <a:t>жиілік-импульсті</a:t>
            </a:r>
            <a:r>
              <a:rPr lang="ru-RU" sz="2000" dirty="0" smtClean="0"/>
              <a:t> (ЧИМ </a:t>
            </a:r>
            <a:r>
              <a:rPr lang="ru-RU" sz="2000" dirty="0" err="1" smtClean="0"/>
              <a:t>суретте</a:t>
            </a:r>
            <a:r>
              <a:rPr lang="ru-RU" sz="2000" dirty="0" smtClean="0"/>
              <a:t> д), фаза-</a:t>
            </a:r>
            <a:r>
              <a:rPr lang="ru-RU" sz="2000" dirty="0" err="1" smtClean="0"/>
              <a:t>импульсті</a:t>
            </a:r>
            <a:r>
              <a:rPr lang="ru-RU" sz="2000" dirty="0" smtClean="0"/>
              <a:t> (ФИМ </a:t>
            </a:r>
            <a:r>
              <a:rPr lang="ru-RU" sz="2000" dirty="0" err="1" smtClean="0"/>
              <a:t>суретте</a:t>
            </a:r>
            <a:r>
              <a:rPr lang="ru-RU" sz="2000" dirty="0" smtClean="0"/>
              <a:t> е), </a:t>
            </a:r>
            <a:r>
              <a:rPr lang="ru-RU" sz="2000" dirty="0" err="1" smtClean="0"/>
              <a:t>полярлы-импульсті</a:t>
            </a:r>
            <a:r>
              <a:rPr lang="ru-RU" sz="2000" dirty="0" smtClean="0"/>
              <a:t> (ПИМ </a:t>
            </a:r>
            <a:r>
              <a:rPr lang="ru-RU" sz="2000" dirty="0" err="1" smtClean="0"/>
              <a:t>суретте</a:t>
            </a:r>
            <a:r>
              <a:rPr lang="ru-RU" sz="2000" dirty="0" smtClean="0"/>
              <a:t> </a:t>
            </a:r>
            <a:r>
              <a:rPr lang="ru-RU" sz="2000" dirty="0" err="1" smtClean="0"/>
              <a:t>жоқ</a:t>
            </a:r>
            <a:r>
              <a:rPr lang="ru-RU" sz="2000" dirty="0" smtClean="0"/>
              <a:t>).</a:t>
            </a:r>
          </a:p>
          <a:p>
            <a:r>
              <a:rPr lang="ru-RU" sz="2000" dirty="0" smtClean="0"/>
              <a:t> </a:t>
            </a:r>
            <a:r>
              <a:rPr lang="ru-RU" sz="2000" dirty="0"/>
              <a:t>В. А. </a:t>
            </a:r>
            <a:r>
              <a:rPr lang="ru-RU" sz="2000" dirty="0" err="1" smtClean="0"/>
              <a:t>Котельниковтың</a:t>
            </a:r>
            <a:r>
              <a:rPr lang="ru-RU" sz="2000" dirty="0" smtClean="0"/>
              <a:t> </a:t>
            </a:r>
            <a:r>
              <a:rPr lang="ru-RU" sz="2000" dirty="0" err="1"/>
              <a:t>теоремасы</a:t>
            </a:r>
            <a:r>
              <a:rPr lang="ru-RU" sz="2000" dirty="0"/>
              <a:t> </a:t>
            </a:r>
            <a:r>
              <a:rPr lang="ru-RU" sz="2000" dirty="0" err="1"/>
              <a:t>бойынша</a:t>
            </a:r>
            <a:r>
              <a:rPr lang="ru-RU" sz="2000" dirty="0"/>
              <a:t> </a:t>
            </a:r>
            <a:r>
              <a:rPr lang="ru-RU" sz="2000" dirty="0" err="1"/>
              <a:t>тірек</a:t>
            </a:r>
            <a:r>
              <a:rPr lang="ru-RU" sz="2000" dirty="0"/>
              <a:t> </a:t>
            </a:r>
            <a:r>
              <a:rPr lang="ru-RU" sz="2000" dirty="0" err="1"/>
              <a:t>тербелісінің</a:t>
            </a:r>
            <a:r>
              <a:rPr lang="ru-RU" sz="2000" dirty="0"/>
              <a:t> </a:t>
            </a:r>
            <a:r>
              <a:rPr lang="ru-RU" sz="2000" dirty="0" err="1"/>
              <a:t>импульстарын</a:t>
            </a:r>
            <a:r>
              <a:rPr lang="ru-RU" sz="2000" dirty="0"/>
              <a:t> </a:t>
            </a:r>
            <a:r>
              <a:rPr lang="ru-RU" sz="2000" dirty="0" err="1"/>
              <a:t>ұстану</a:t>
            </a:r>
            <a:r>
              <a:rPr lang="ru-RU" sz="2000" dirty="0"/>
              <a:t> </a:t>
            </a:r>
            <a:r>
              <a:rPr lang="ru-RU" sz="2000" dirty="0" err="1"/>
              <a:t>жиілігі</a:t>
            </a:r>
            <a:r>
              <a:rPr lang="ru-RU" sz="2000" dirty="0"/>
              <a:t> </a:t>
            </a:r>
            <a:r>
              <a:rPr lang="ru-RU" sz="2000" dirty="0" err="1"/>
              <a:t>таңдалады</a:t>
            </a:r>
            <a:r>
              <a:rPr lang="ru-RU" sz="2000" dirty="0"/>
              <a:t>, </a:t>
            </a:r>
            <a:r>
              <a:rPr lang="ru-RU" sz="2000" dirty="0" err="1"/>
              <a:t>оған</a:t>
            </a:r>
            <a:r>
              <a:rPr lang="ru-RU" sz="2000" dirty="0"/>
              <a:t> </a:t>
            </a:r>
            <a:r>
              <a:rPr lang="ru-RU" sz="2000" dirty="0" err="1"/>
              <a:t>сәйкес</a:t>
            </a:r>
            <a:r>
              <a:rPr lang="ru-RU" sz="2000" dirty="0"/>
              <a:t> </a:t>
            </a:r>
            <a:r>
              <a:rPr lang="ru-RU" sz="2000" dirty="0" err="1"/>
              <a:t>уақыт</a:t>
            </a:r>
            <a:r>
              <a:rPr lang="ru-RU" sz="2000" dirty="0"/>
              <a:t> </a:t>
            </a:r>
            <a:r>
              <a:rPr lang="ru-RU" sz="2000" dirty="0" err="1"/>
              <a:t>ішінде</a:t>
            </a:r>
            <a:r>
              <a:rPr lang="ru-RU" sz="2000" dirty="0"/>
              <a:t> </a:t>
            </a:r>
            <a:r>
              <a:rPr lang="ru-RU" sz="2000" dirty="0" err="1"/>
              <a:t>берілетін</a:t>
            </a:r>
            <a:r>
              <a:rPr lang="ru-RU" sz="2000" dirty="0"/>
              <a:t> </a:t>
            </a:r>
            <a:r>
              <a:rPr lang="ru-RU" sz="2000" dirty="0" err="1"/>
              <a:t>спектрдің</a:t>
            </a:r>
            <a:r>
              <a:rPr lang="ru-RU" sz="2000" dirty="0"/>
              <a:t> </a:t>
            </a:r>
            <a:r>
              <a:rPr lang="ru-RU" sz="2000" dirty="0" err="1"/>
              <a:t>ені</a:t>
            </a:r>
            <a:r>
              <a:rPr lang="ru-RU" sz="2000" dirty="0"/>
              <a:t> бар </a:t>
            </a:r>
            <a:r>
              <a:rPr lang="ru-RU" sz="2000" dirty="0" err="1"/>
              <a:t>модуляциялық</a:t>
            </a:r>
            <a:r>
              <a:rPr lang="ru-RU" sz="2000" dirty="0"/>
              <a:t> сигнал </a:t>
            </a:r>
            <a:r>
              <a:rPr lang="ru-RU" sz="2000" dirty="0" err="1"/>
              <a:t>мәндерінің</a:t>
            </a:r>
            <a:r>
              <a:rPr lang="ru-RU" sz="2000" dirty="0"/>
              <a:t> </a:t>
            </a:r>
            <a:r>
              <a:rPr lang="ru-RU" sz="2000" dirty="0" smtClean="0"/>
              <a:t>саны </a:t>
            </a:r>
            <a:r>
              <a:rPr lang="ru-RU" sz="2000" dirty="0" err="1" smtClean="0"/>
              <a:t>келесі</a:t>
            </a:r>
            <a:r>
              <a:rPr lang="ru-RU" sz="2000" dirty="0" smtClean="0"/>
              <a:t>  </a:t>
            </a:r>
            <a:r>
              <a:rPr lang="ru-RU" sz="2000" dirty="0" err="1"/>
              <a:t>формуламен</a:t>
            </a:r>
            <a:r>
              <a:rPr lang="ru-RU" sz="2000" dirty="0"/>
              <a:t> </a:t>
            </a:r>
            <a:r>
              <a:rPr lang="ru-RU" sz="2000" dirty="0" err="1"/>
              <a:t>анықталады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8632" y="4338705"/>
            <a:ext cx="5895975" cy="70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4062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161" y="117585"/>
            <a:ext cx="10599312" cy="1646822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>Импульстік модуляция а) басқарушы сигнал, </a:t>
            </a:r>
            <a:br>
              <a:rPr lang="kk-KZ" dirty="0" smtClean="0"/>
            </a:br>
            <a:r>
              <a:rPr lang="kk-KZ" dirty="0" smtClean="0"/>
              <a:t>б) тасымалданатын импульстер тізбегі, в,г,д,е)- АИМ, ШИМ, ЧИМ және ФИм модуляциялары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5161" y="1764407"/>
            <a:ext cx="9994006" cy="4661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9053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Демодуляция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28800" y="1674254"/>
            <a:ext cx="9675812" cy="4236968"/>
          </a:xfrm>
        </p:spPr>
        <p:txBody>
          <a:bodyPr>
            <a:noAutofit/>
          </a:bodyPr>
          <a:lstStyle/>
          <a:p>
            <a:r>
              <a:rPr lang="ru-RU" sz="2400" dirty="0" smtClean="0"/>
              <a:t>Демодуляция-</a:t>
            </a:r>
            <a:r>
              <a:rPr lang="ru-RU" sz="2400" dirty="0" err="1" smtClean="0"/>
              <a:t>кері</a:t>
            </a:r>
            <a:r>
              <a:rPr lang="ru-RU" sz="2400" dirty="0" smtClean="0"/>
              <a:t> </a:t>
            </a:r>
            <a:r>
              <a:rPr lang="ru-RU" sz="2400" dirty="0"/>
              <a:t>модуляция </a:t>
            </a:r>
            <a:r>
              <a:rPr lang="ru-RU" sz="2400" dirty="0" err="1"/>
              <a:t>процесі</a:t>
            </a:r>
            <a:r>
              <a:rPr lang="ru-RU" sz="2400" dirty="0"/>
              <a:t>, </a:t>
            </a:r>
            <a:r>
              <a:rPr lang="ru-RU" sz="2400" dirty="0" err="1"/>
              <a:t>ол</a:t>
            </a:r>
            <a:r>
              <a:rPr lang="ru-RU" sz="2400" dirty="0"/>
              <a:t> </a:t>
            </a:r>
            <a:r>
              <a:rPr lang="ru-RU" sz="2400" dirty="0" err="1"/>
              <a:t>сызықты</a:t>
            </a:r>
            <a:r>
              <a:rPr lang="ru-RU" sz="2400" dirty="0"/>
              <a:t> </a:t>
            </a:r>
            <a:r>
              <a:rPr lang="ru-RU" sz="2400" dirty="0" err="1"/>
              <a:t>емес</a:t>
            </a:r>
            <a:r>
              <a:rPr lang="ru-RU" sz="2400" dirty="0"/>
              <a:t> </a:t>
            </a:r>
            <a:r>
              <a:rPr lang="ru-RU" sz="2400" dirty="0" err="1"/>
              <a:t>элементтердің</a:t>
            </a:r>
            <a:r>
              <a:rPr lang="ru-RU" sz="2400" dirty="0"/>
              <a:t> </a:t>
            </a:r>
            <a:r>
              <a:rPr lang="ru-RU" sz="2400" dirty="0" err="1"/>
              <a:t>көмегімен</a:t>
            </a:r>
            <a:r>
              <a:rPr lang="ru-RU" sz="2400" dirty="0"/>
              <a:t> </a:t>
            </a:r>
            <a:r>
              <a:rPr lang="ru-RU" sz="2400" dirty="0" err="1"/>
              <a:t>модуляцияланған</a:t>
            </a:r>
            <a:r>
              <a:rPr lang="ru-RU" sz="2400" dirty="0"/>
              <a:t> </a:t>
            </a:r>
            <a:r>
              <a:rPr lang="ru-RU" sz="2400" dirty="0" err="1"/>
              <a:t>тербеліс</a:t>
            </a:r>
            <a:r>
              <a:rPr lang="ru-RU" sz="2400" dirty="0"/>
              <a:t> </a:t>
            </a:r>
            <a:r>
              <a:rPr lang="ru-RU" sz="2400" dirty="0" err="1"/>
              <a:t>сигналдарынан</a:t>
            </a:r>
            <a:r>
              <a:rPr lang="ru-RU" sz="2400" dirty="0"/>
              <a:t> </a:t>
            </a:r>
            <a:r>
              <a:rPr lang="ru-RU" sz="2400" dirty="0" err="1"/>
              <a:t>тұрады</a:t>
            </a:r>
            <a:r>
              <a:rPr lang="ru-RU" sz="2400" dirty="0"/>
              <a:t>. </a:t>
            </a:r>
            <a:endParaRPr lang="ru-RU" sz="2400" dirty="0" smtClean="0"/>
          </a:p>
          <a:p>
            <a:r>
              <a:rPr lang="ru-RU" sz="2400" dirty="0" err="1" smtClean="0"/>
              <a:t>Демодуляцияның</a:t>
            </a:r>
            <a:r>
              <a:rPr lang="ru-RU" sz="2400" dirty="0" smtClean="0"/>
              <a:t> </a:t>
            </a:r>
            <a:r>
              <a:rPr lang="ru-RU" sz="2400" dirty="0" err="1"/>
              <a:t>ең</a:t>
            </a:r>
            <a:r>
              <a:rPr lang="ru-RU" sz="2400" dirty="0"/>
              <a:t> </a:t>
            </a:r>
            <a:r>
              <a:rPr lang="ru-RU" sz="2400" dirty="0" err="1"/>
              <a:t>қарапайым</a:t>
            </a:r>
            <a:r>
              <a:rPr lang="ru-RU" sz="2400" dirty="0"/>
              <a:t> </a:t>
            </a:r>
            <a:r>
              <a:rPr lang="ru-RU" sz="2400" dirty="0" err="1"/>
              <a:t>түрі</a:t>
            </a:r>
            <a:r>
              <a:rPr lang="ru-RU" sz="2400" dirty="0"/>
              <a:t> </a:t>
            </a:r>
            <a:r>
              <a:rPr lang="ru-RU" sz="2400" dirty="0" err="1"/>
              <a:t>жартылай</a:t>
            </a:r>
            <a:r>
              <a:rPr lang="ru-RU" sz="2400" dirty="0"/>
              <a:t> </a:t>
            </a:r>
            <a:r>
              <a:rPr lang="ru-RU" sz="2400" dirty="0" err="1"/>
              <a:t>өткізгіш</a:t>
            </a:r>
            <a:r>
              <a:rPr lang="ru-RU" sz="2400" dirty="0"/>
              <a:t> </a:t>
            </a:r>
            <a:r>
              <a:rPr lang="ru-RU" sz="2400" dirty="0" err="1" smtClean="0"/>
              <a:t>диодтың</a:t>
            </a:r>
            <a:r>
              <a:rPr lang="ru-RU" sz="2400" dirty="0" smtClean="0"/>
              <a:t> </a:t>
            </a:r>
            <a:r>
              <a:rPr lang="en-US" sz="2400" dirty="0" smtClean="0"/>
              <a:t>VD</a:t>
            </a:r>
            <a:r>
              <a:rPr lang="ru-RU" sz="2400" dirty="0" smtClean="0"/>
              <a:t> </a:t>
            </a:r>
            <a:r>
              <a:rPr lang="ru-RU" sz="2400" dirty="0" err="1"/>
              <a:t>көмегімен</a:t>
            </a:r>
            <a:r>
              <a:rPr lang="ru-RU" sz="2400" dirty="0"/>
              <a:t> </a:t>
            </a:r>
            <a:r>
              <a:rPr lang="ru-RU" sz="2400" dirty="0" smtClean="0"/>
              <a:t>АМ-</a:t>
            </a:r>
            <a:r>
              <a:rPr lang="ru-RU" sz="2400" dirty="0" err="1" smtClean="0"/>
              <a:t>тербелістерді</a:t>
            </a:r>
            <a:r>
              <a:rPr lang="ru-RU" sz="2400" dirty="0" smtClean="0"/>
              <a:t> </a:t>
            </a:r>
            <a:r>
              <a:rPr lang="ru-RU" sz="2400" dirty="0" err="1" smtClean="0"/>
              <a:t>детектерлеу</a:t>
            </a:r>
            <a:r>
              <a:rPr lang="ru-RU" sz="2400" dirty="0" smtClean="0"/>
              <a:t> </a:t>
            </a:r>
            <a:r>
              <a:rPr lang="ru-RU" sz="2400" dirty="0"/>
              <a:t>(</a:t>
            </a:r>
            <a:r>
              <a:rPr lang="ru-RU" sz="2400" dirty="0" err="1"/>
              <a:t>түзету</a:t>
            </a:r>
            <a:r>
              <a:rPr lang="ru-RU" sz="2400" dirty="0"/>
              <a:t>) бола </a:t>
            </a:r>
            <a:r>
              <a:rPr lang="ru-RU" sz="2400" dirty="0" err="1"/>
              <a:t>алады</a:t>
            </a:r>
            <a:r>
              <a:rPr lang="ru-RU" sz="2400" dirty="0"/>
              <a:t>. </a:t>
            </a:r>
            <a:r>
              <a:rPr lang="ru-RU" sz="2400" dirty="0" smtClean="0"/>
              <a:t>АМ-</a:t>
            </a:r>
            <a:r>
              <a:rPr lang="ru-RU" sz="2400" dirty="0" err="1" smtClean="0"/>
              <a:t>тербеліс</a:t>
            </a:r>
            <a:r>
              <a:rPr lang="ru-RU" sz="2400" dirty="0" smtClean="0"/>
              <a:t> </a:t>
            </a:r>
            <a:r>
              <a:rPr lang="ru-RU" sz="2400" dirty="0" err="1"/>
              <a:t>көзі</a:t>
            </a:r>
            <a:r>
              <a:rPr lang="ru-RU" sz="2400" dirty="0"/>
              <a:t> </a:t>
            </a:r>
            <a:r>
              <a:rPr lang="ru-RU" sz="2400" dirty="0" err="1"/>
              <a:t>айнымалы</a:t>
            </a:r>
            <a:r>
              <a:rPr lang="ru-RU" sz="2400" dirty="0"/>
              <a:t> </a:t>
            </a:r>
            <a:r>
              <a:rPr lang="ru-RU" sz="2400" dirty="0" err="1"/>
              <a:t>амплитудасы</a:t>
            </a:r>
            <a:r>
              <a:rPr lang="ru-RU" sz="2400" dirty="0"/>
              <a:t> бар </a:t>
            </a:r>
            <a:r>
              <a:rPr lang="ru-RU" sz="2400" dirty="0" smtClean="0"/>
              <a:t>ЭМӨ Е(</a:t>
            </a:r>
            <a:r>
              <a:rPr lang="en-US" sz="2400" dirty="0" smtClean="0"/>
              <a:t>t)</a:t>
            </a:r>
            <a:r>
              <a:rPr lang="ru-RU" sz="2400" dirty="0" smtClean="0"/>
              <a:t> </a:t>
            </a:r>
            <a:r>
              <a:rPr lang="ru-RU" sz="2400" dirty="0" err="1"/>
              <a:t>шығарады</a:t>
            </a:r>
            <a:r>
              <a:rPr lang="ru-RU" sz="2400" dirty="0"/>
              <a:t>. </a:t>
            </a:r>
            <a:r>
              <a:rPr lang="ru-RU" sz="2400" dirty="0" smtClean="0"/>
              <a:t>Диод </a:t>
            </a:r>
            <a:r>
              <a:rPr lang="en-US" sz="2400" dirty="0"/>
              <a:t>VD</a:t>
            </a:r>
            <a:r>
              <a:rPr lang="ru-RU" sz="2400" dirty="0" smtClean="0"/>
              <a:t> </a:t>
            </a:r>
            <a:r>
              <a:rPr lang="ru-RU" sz="2400" dirty="0" err="1" smtClean="0"/>
              <a:t>кернеудің</a:t>
            </a:r>
            <a:r>
              <a:rPr lang="ru-RU" sz="2400" dirty="0" smtClean="0"/>
              <a:t> </a:t>
            </a:r>
            <a:r>
              <a:rPr lang="en-US" sz="2400" dirty="0" smtClean="0"/>
              <a:t>U</a:t>
            </a:r>
            <a:r>
              <a:rPr lang="kk-KZ" sz="2400" baseline="-25000" dirty="0" smtClean="0"/>
              <a:t>шығ</a:t>
            </a:r>
            <a:r>
              <a:rPr lang="ru-RU" sz="2400" dirty="0" smtClean="0"/>
              <a:t> </a:t>
            </a:r>
            <a:r>
              <a:rPr lang="ru-RU" sz="2400" dirty="0" err="1"/>
              <a:t>оң</a:t>
            </a:r>
            <a:r>
              <a:rPr lang="ru-RU" sz="2400" dirty="0"/>
              <a:t> жарты </a:t>
            </a:r>
            <a:r>
              <a:rPr lang="ru-RU" sz="2400" dirty="0" err="1"/>
              <a:t>толқындарын</a:t>
            </a:r>
            <a:r>
              <a:rPr lang="ru-RU" sz="2400" dirty="0"/>
              <a:t> </a:t>
            </a:r>
            <a:r>
              <a:rPr lang="ru-RU" sz="2400" dirty="0" err="1"/>
              <a:t>ғана</a:t>
            </a:r>
            <a:r>
              <a:rPr lang="ru-RU" sz="2400" dirty="0"/>
              <a:t> </a:t>
            </a:r>
            <a:r>
              <a:rPr lang="ru-RU" sz="2400" dirty="0" err="1"/>
              <a:t>өткізеді</a:t>
            </a:r>
            <a:r>
              <a:rPr lang="ru-RU" sz="2400" dirty="0"/>
              <a:t>. Осы жарты </a:t>
            </a:r>
            <a:r>
              <a:rPr lang="ru-RU" sz="2400" dirty="0" err="1"/>
              <a:t>толқындардың</a:t>
            </a:r>
            <a:r>
              <a:rPr lang="ru-RU" sz="2400" dirty="0"/>
              <a:t> </a:t>
            </a:r>
            <a:r>
              <a:rPr lang="ru-RU" sz="2400" dirty="0" err="1"/>
              <a:t>айналуы</a:t>
            </a:r>
            <a:r>
              <a:rPr lang="ru-RU" sz="2400" dirty="0"/>
              <a:t> </a:t>
            </a:r>
            <a:r>
              <a:rPr lang="ru-RU" sz="2400" dirty="0" err="1"/>
              <a:t>төмен</a:t>
            </a:r>
            <a:r>
              <a:rPr lang="ru-RU" sz="2400" dirty="0"/>
              <a:t> </a:t>
            </a:r>
            <a:r>
              <a:rPr lang="ru-RU" sz="2400" dirty="0" err="1"/>
              <a:t>жиілікті</a:t>
            </a:r>
            <a:r>
              <a:rPr lang="ru-RU" sz="2400" dirty="0"/>
              <a:t> </a:t>
            </a:r>
            <a:r>
              <a:rPr lang="ru-RU" sz="2400" dirty="0" err="1" smtClean="0"/>
              <a:t>тербелістерді</a:t>
            </a:r>
            <a:r>
              <a:rPr lang="ru-RU" sz="2400" dirty="0" smtClean="0"/>
              <a:t> </a:t>
            </a:r>
            <a:r>
              <a:rPr lang="en-US" sz="2400" dirty="0" smtClean="0"/>
              <a:t>U</a:t>
            </a:r>
            <a:r>
              <a:rPr lang="el-GR" sz="2400" baseline="-25000" dirty="0" smtClean="0"/>
              <a:t>Ω</a:t>
            </a:r>
            <a:r>
              <a:rPr lang="el-GR" sz="2400" dirty="0" smtClean="0"/>
              <a:t>(</a:t>
            </a:r>
            <a:r>
              <a:rPr lang="en-US" sz="2400" dirty="0" smtClean="0"/>
              <a:t>t)</a:t>
            </a:r>
            <a:r>
              <a:rPr lang="ru-RU" sz="2400" dirty="0" smtClean="0"/>
              <a:t> </a:t>
            </a:r>
            <a:r>
              <a:rPr lang="ru-RU" sz="2400" dirty="0" err="1"/>
              <a:t>білдіретін</a:t>
            </a:r>
            <a:r>
              <a:rPr lang="ru-RU" sz="2400" dirty="0"/>
              <a:t> сигнал </a:t>
            </a:r>
            <a:r>
              <a:rPr lang="ru-RU" sz="2400" dirty="0" err="1"/>
              <a:t>болып</a:t>
            </a:r>
            <a:r>
              <a:rPr lang="ru-RU" sz="2400" dirty="0"/>
              <a:t> </a:t>
            </a:r>
            <a:r>
              <a:rPr lang="ru-RU" sz="2400" dirty="0" err="1"/>
              <a:t>табылады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819372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АМ – тербелістерді детекторының диодты сұлбасы (а) және оның сипаттамасы (б)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8501" y="1695718"/>
            <a:ext cx="9006111" cy="5057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2136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9099" y="96075"/>
            <a:ext cx="10345513" cy="1513783"/>
          </a:xfrm>
        </p:spPr>
        <p:txBody>
          <a:bodyPr>
            <a:noAutofit/>
          </a:bodyPr>
          <a:lstStyle/>
          <a:p>
            <a:r>
              <a:rPr lang="kk-KZ" sz="2000" dirty="0"/>
              <a:t>ЧМ-тербелістерді демодуляциялаған кезде алдыменен оларды АМ тербелістерге түрлендіреді, сонан соң оларды АМ-детектормен демоделдейді. Суретте ең қарапайым ЧМ-тербелістердің сұлбасы (а) және оның сипаттамалары (</a:t>
            </a:r>
            <a:r>
              <a:rPr lang="kk-KZ" sz="2000" dirty="0" smtClean="0"/>
              <a:t>б)көрсетілген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287" y="1717652"/>
            <a:ext cx="10220325" cy="419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0429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8648" y="173349"/>
            <a:ext cx="9765964" cy="844082"/>
          </a:xfrm>
        </p:spPr>
        <p:txBody>
          <a:bodyPr>
            <a:normAutofit/>
          </a:bodyPr>
          <a:lstStyle/>
          <a:p>
            <a:r>
              <a:rPr lang="kk-KZ" sz="2400" dirty="0" smtClean="0"/>
              <a:t>ФМ-тербелістердің демодуляторының құрымдылық сұлбасы (а) және оның жұмыс диаграммасы (б) 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8648" y="1132851"/>
            <a:ext cx="9765964" cy="5345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8314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Кодтау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0614" y="1416675"/>
            <a:ext cx="10293998" cy="5035639"/>
          </a:xfrm>
        </p:spPr>
        <p:txBody>
          <a:bodyPr>
            <a:noAutofit/>
          </a:bodyPr>
          <a:lstStyle/>
          <a:p>
            <a:r>
              <a:rPr lang="ru-RU" sz="2400" dirty="0"/>
              <a:t> </a:t>
            </a:r>
            <a:r>
              <a:rPr lang="ru-RU" sz="2400" dirty="0" smtClean="0"/>
              <a:t>Код</a:t>
            </a:r>
            <a:r>
              <a:rPr lang="kk-KZ" sz="2400" dirty="0"/>
              <a:t>тау дегеніміз</a:t>
            </a:r>
            <a:r>
              <a:rPr lang="ru-RU" sz="2400" dirty="0"/>
              <a:t> </a:t>
            </a:r>
            <a:r>
              <a:rPr lang="ru-RU" sz="2400" dirty="0" smtClean="0"/>
              <a:t>д</a:t>
            </a:r>
            <a:r>
              <a:rPr lang="kk-KZ" sz="2400" b="1" dirty="0" smtClean="0"/>
              <a:t>искретті </a:t>
            </a:r>
            <a:r>
              <a:rPr lang="kk-KZ" sz="2400" b="1" dirty="0"/>
              <a:t>хаттамаларды дискретті сигналдарға түрлендіру процессі </a:t>
            </a:r>
            <a:endParaRPr lang="ru-RU" sz="2400" dirty="0"/>
          </a:p>
          <a:p>
            <a:r>
              <a:rPr lang="ru-RU" sz="2400" dirty="0" err="1" smtClean="0"/>
              <a:t>Кодтауды</a:t>
            </a:r>
            <a:r>
              <a:rPr lang="ru-RU" sz="2400" dirty="0" smtClean="0"/>
              <a:t> </a:t>
            </a:r>
            <a:r>
              <a:rPr lang="ru-RU" sz="2400" dirty="0" err="1" smtClean="0"/>
              <a:t>бөгеулерден</a:t>
            </a:r>
            <a:r>
              <a:rPr lang="ru-RU" sz="2400" dirty="0" smtClean="0"/>
              <a:t> </a:t>
            </a:r>
            <a:r>
              <a:rPr lang="ru-RU" sz="2400" dirty="0" err="1"/>
              <a:t>қорғау</a:t>
            </a:r>
            <a:r>
              <a:rPr lang="ru-RU" sz="2400" dirty="0"/>
              <a:t> </a:t>
            </a:r>
            <a:r>
              <a:rPr lang="ru-RU" sz="2400" dirty="0" err="1"/>
              <a:t>үшін</a:t>
            </a:r>
            <a:r>
              <a:rPr lang="ru-RU" sz="2400" dirty="0"/>
              <a:t> </a:t>
            </a:r>
            <a:r>
              <a:rPr lang="ru-RU" sz="2400" dirty="0" err="1"/>
              <a:t>ақпаратты</a:t>
            </a:r>
            <a:r>
              <a:rPr lang="ru-RU" sz="2400" dirty="0"/>
              <a:t> </a:t>
            </a:r>
            <a:r>
              <a:rPr lang="ru-RU" sz="2400" dirty="0" err="1"/>
              <a:t>берудің</a:t>
            </a:r>
            <a:r>
              <a:rPr lang="ru-RU" sz="2400" dirty="0"/>
              <a:t> </a:t>
            </a:r>
            <a:r>
              <a:rPr lang="ru-RU" sz="2400" dirty="0" err="1"/>
              <a:t>заманауи</a:t>
            </a:r>
            <a:r>
              <a:rPr lang="ru-RU" sz="2400" dirty="0"/>
              <a:t> </a:t>
            </a:r>
            <a:r>
              <a:rPr lang="ru-RU" sz="2400" dirty="0" err="1"/>
              <a:t>жүйелерінде</a:t>
            </a:r>
            <a:r>
              <a:rPr lang="ru-RU" sz="2400" dirty="0"/>
              <a:t> </a:t>
            </a:r>
            <a:r>
              <a:rPr lang="ru-RU" sz="2400" dirty="0" err="1"/>
              <a:t>кеңінен</a:t>
            </a:r>
            <a:r>
              <a:rPr lang="ru-RU" sz="2400" dirty="0"/>
              <a:t> </a:t>
            </a:r>
            <a:r>
              <a:rPr lang="ru-RU" sz="2400" dirty="0" err="1"/>
              <a:t>қолданылды</a:t>
            </a:r>
            <a:r>
              <a:rPr lang="ru-RU" sz="2400" dirty="0"/>
              <a:t>. </a:t>
            </a:r>
            <a:endParaRPr lang="ru-RU" sz="2400" dirty="0" smtClean="0"/>
          </a:p>
          <a:p>
            <a:pPr lvl="0"/>
            <a:r>
              <a:rPr lang="ru-RU" sz="2400" dirty="0"/>
              <a:t>Код </a:t>
            </a:r>
            <a:r>
              <a:rPr lang="kk-KZ" sz="2400" dirty="0"/>
              <a:t>дегеніміз</a:t>
            </a:r>
            <a:r>
              <a:rPr lang="ru-RU" sz="2400" dirty="0"/>
              <a:t> </a:t>
            </a:r>
            <a:r>
              <a:rPr lang="ru-RU" sz="2400" dirty="0" smtClean="0"/>
              <a:t>к</a:t>
            </a:r>
            <a:r>
              <a:rPr lang="kk-KZ" sz="2400" b="1" dirty="0" smtClean="0"/>
              <a:t>одтау </a:t>
            </a:r>
            <a:r>
              <a:rPr lang="kk-KZ" sz="2400" b="1" dirty="0"/>
              <a:t>ды жүзеге асыратын заң немесе ереже </a:t>
            </a:r>
            <a:endParaRPr lang="ru-RU" sz="2400" dirty="0"/>
          </a:p>
          <a:p>
            <a:r>
              <a:rPr lang="kk-KZ" sz="2400" dirty="0"/>
              <a:t>Кодтық бейнелерден құралған жиынтық  </a:t>
            </a:r>
            <a:r>
              <a:rPr lang="ru-RU" sz="2400" dirty="0" smtClean="0"/>
              <a:t>алфавит </a:t>
            </a:r>
            <a:r>
              <a:rPr lang="ru-RU" sz="2400" dirty="0" err="1"/>
              <a:t>деп</a:t>
            </a:r>
            <a:r>
              <a:rPr lang="ru-RU" sz="2400" dirty="0"/>
              <a:t> </a:t>
            </a:r>
            <a:r>
              <a:rPr lang="ru-RU" sz="2400" dirty="0" err="1"/>
              <a:t>аталады</a:t>
            </a:r>
            <a:r>
              <a:rPr lang="ru-RU" sz="2400" dirty="0"/>
              <a:t>, ал осы </a:t>
            </a:r>
            <a:r>
              <a:rPr lang="ru-RU" sz="2400" dirty="0" err="1"/>
              <a:t>комбинациялар</a:t>
            </a:r>
            <a:r>
              <a:rPr lang="ru-RU" sz="2400" dirty="0"/>
              <a:t> </a:t>
            </a:r>
            <a:r>
              <a:rPr lang="ru-RU" sz="2400" dirty="0" err="1"/>
              <a:t>құрастырылған</a:t>
            </a:r>
            <a:r>
              <a:rPr lang="ru-RU" sz="2400" dirty="0"/>
              <a:t> </a:t>
            </a:r>
            <a:r>
              <a:rPr lang="ru-RU" sz="2400" dirty="0" err="1"/>
              <a:t>заң</a:t>
            </a:r>
            <a:r>
              <a:rPr lang="ru-RU" sz="2400" dirty="0"/>
              <a:t> </a:t>
            </a:r>
            <a:r>
              <a:rPr lang="ru-RU" sz="2400" dirty="0" err="1"/>
              <a:t>хабарлама</a:t>
            </a:r>
            <a:r>
              <a:rPr lang="ru-RU" sz="2400" dirty="0"/>
              <a:t> </a:t>
            </a:r>
            <a:r>
              <a:rPr lang="ru-RU" sz="2400" dirty="0" err="1"/>
              <a:t>тілі</a:t>
            </a:r>
            <a:r>
              <a:rPr lang="ru-RU" sz="2400" dirty="0"/>
              <a:t> </a:t>
            </a:r>
            <a:r>
              <a:rPr lang="ru-RU" sz="2400" dirty="0" err="1"/>
              <a:t>деп</a:t>
            </a:r>
            <a:r>
              <a:rPr lang="ru-RU" sz="2400" dirty="0"/>
              <a:t> </a:t>
            </a:r>
            <a:r>
              <a:rPr lang="ru-RU" sz="2400" dirty="0" err="1"/>
              <a:t>аталады</a:t>
            </a:r>
            <a:r>
              <a:rPr lang="ru-RU" sz="2400" dirty="0"/>
              <a:t>. </a:t>
            </a:r>
            <a:r>
              <a:rPr lang="ru-RU" sz="2400" dirty="0" err="1"/>
              <a:t>мысалы</a:t>
            </a:r>
            <a:r>
              <a:rPr lang="ru-RU" sz="2400" dirty="0"/>
              <a:t>, </a:t>
            </a:r>
            <a:r>
              <a:rPr lang="ru-RU" sz="2400" dirty="0" err="1"/>
              <a:t>күнделікті</a:t>
            </a:r>
            <a:r>
              <a:rPr lang="ru-RU" sz="2400" dirty="0"/>
              <a:t> </a:t>
            </a:r>
            <a:r>
              <a:rPr lang="ru-RU" sz="2400" dirty="0" err="1"/>
              <a:t>өмірде</a:t>
            </a:r>
            <a:r>
              <a:rPr lang="ru-RU" sz="2400" dirty="0"/>
              <a:t> </a:t>
            </a:r>
            <a:r>
              <a:rPr lang="ru-RU" sz="2400" dirty="0" err="1"/>
              <a:t>хабарлама</a:t>
            </a:r>
            <a:r>
              <a:rPr lang="ru-RU" sz="2400" dirty="0"/>
              <a:t> </a:t>
            </a:r>
            <a:r>
              <a:rPr lang="ru-RU" sz="2400" dirty="0" err="1"/>
              <a:t>орыс</a:t>
            </a:r>
            <a:r>
              <a:rPr lang="ru-RU" sz="2400" dirty="0"/>
              <a:t>, </a:t>
            </a:r>
            <a:r>
              <a:rPr lang="ru-RU" sz="2400" dirty="0" err="1"/>
              <a:t>ағылшын</a:t>
            </a:r>
            <a:r>
              <a:rPr lang="ru-RU" sz="2400" dirty="0"/>
              <a:t>, </a:t>
            </a:r>
            <a:r>
              <a:rPr lang="ru-RU" sz="2400" dirty="0" err="1"/>
              <a:t>неміс</a:t>
            </a:r>
            <a:r>
              <a:rPr lang="ru-RU" sz="2400" dirty="0"/>
              <a:t> </a:t>
            </a:r>
            <a:r>
              <a:rPr lang="ru-RU" sz="2400" dirty="0" err="1"/>
              <a:t>немесе</a:t>
            </a:r>
            <a:r>
              <a:rPr lang="ru-RU" sz="2400" dirty="0"/>
              <a:t> </a:t>
            </a:r>
            <a:r>
              <a:rPr lang="ru-RU" sz="2400" dirty="0" err="1"/>
              <a:t>басқа</a:t>
            </a:r>
            <a:r>
              <a:rPr lang="ru-RU" sz="2400" dirty="0"/>
              <a:t> </a:t>
            </a:r>
            <a:r>
              <a:rPr lang="ru-RU" sz="2400" dirty="0" err="1"/>
              <a:t>тілде</a:t>
            </a:r>
            <a:r>
              <a:rPr lang="ru-RU" sz="2400" dirty="0"/>
              <a:t> </a:t>
            </a:r>
            <a:r>
              <a:rPr lang="ru-RU" sz="2400" dirty="0" err="1"/>
              <a:t>жеткізіліп</a:t>
            </a:r>
            <a:r>
              <a:rPr lang="ru-RU" sz="2400" dirty="0"/>
              <a:t>, </a:t>
            </a:r>
            <a:r>
              <a:rPr lang="ru-RU" sz="2400" dirty="0" err="1"/>
              <a:t>орыс</a:t>
            </a:r>
            <a:r>
              <a:rPr lang="ru-RU" sz="2400" dirty="0"/>
              <a:t>, </a:t>
            </a:r>
            <a:r>
              <a:rPr lang="ru-RU" sz="2400" dirty="0" err="1"/>
              <a:t>латын</a:t>
            </a:r>
            <a:r>
              <a:rPr lang="ru-RU" sz="2400" dirty="0"/>
              <a:t> </a:t>
            </a:r>
            <a:r>
              <a:rPr lang="ru-RU" sz="2400" dirty="0" err="1"/>
              <a:t>немесе</a:t>
            </a:r>
            <a:r>
              <a:rPr lang="ru-RU" sz="2400" dirty="0"/>
              <a:t> </a:t>
            </a:r>
            <a:r>
              <a:rPr lang="ru-RU" sz="2400" dirty="0" err="1"/>
              <a:t>басқа</a:t>
            </a:r>
            <a:r>
              <a:rPr lang="ru-RU" sz="2400" dirty="0"/>
              <a:t> </a:t>
            </a:r>
            <a:r>
              <a:rPr lang="ru-RU" sz="2400" dirty="0" err="1"/>
              <a:t>алфавиттің</a:t>
            </a:r>
            <a:r>
              <a:rPr lang="ru-RU" sz="2400" dirty="0"/>
              <a:t> </a:t>
            </a:r>
            <a:r>
              <a:rPr lang="ru-RU" sz="2400" dirty="0" err="1"/>
              <a:t>көмегімен</a:t>
            </a:r>
            <a:r>
              <a:rPr lang="ru-RU" sz="2400" dirty="0"/>
              <a:t> </a:t>
            </a:r>
            <a:r>
              <a:rPr lang="ru-RU" sz="2400" dirty="0" err="1"/>
              <a:t>жазылады</a:t>
            </a:r>
            <a:r>
              <a:rPr lang="ru-RU" sz="2400" dirty="0"/>
              <a:t>. </a:t>
            </a:r>
            <a:r>
              <a:rPr lang="ru-RU" sz="2400" dirty="0" err="1"/>
              <a:t>кодтық</a:t>
            </a:r>
            <a:r>
              <a:rPr lang="ru-RU" sz="2400" dirty="0"/>
              <a:t> </a:t>
            </a:r>
            <a:r>
              <a:rPr lang="ru-RU" sz="2400" dirty="0" err="1"/>
              <a:t>комбинацияларды</a:t>
            </a:r>
            <a:r>
              <a:rPr lang="ru-RU" sz="2400" dirty="0"/>
              <a:t> </a:t>
            </a:r>
            <a:r>
              <a:rPr lang="ru-RU" sz="2400" dirty="0" err="1"/>
              <a:t>әріптермен</a:t>
            </a:r>
            <a:r>
              <a:rPr lang="ru-RU" sz="2400" dirty="0"/>
              <a:t>, </a:t>
            </a:r>
            <a:r>
              <a:rPr lang="ru-RU" sz="2400" dirty="0" err="1"/>
              <a:t>сандармен</a:t>
            </a:r>
            <a:r>
              <a:rPr lang="ru-RU" sz="2400" dirty="0"/>
              <a:t> </a:t>
            </a:r>
            <a:r>
              <a:rPr lang="ru-RU" sz="2400" dirty="0" err="1"/>
              <a:t>немесе</a:t>
            </a:r>
            <a:r>
              <a:rPr lang="ru-RU" sz="2400" dirty="0"/>
              <a:t> </a:t>
            </a:r>
            <a:r>
              <a:rPr lang="ru-RU" sz="2400" dirty="0" err="1"/>
              <a:t>басқа</a:t>
            </a:r>
            <a:r>
              <a:rPr lang="ru-RU" sz="2400" dirty="0"/>
              <a:t> </a:t>
            </a:r>
            <a:r>
              <a:rPr lang="ru-RU" sz="2400" dirty="0" err="1"/>
              <a:t>таңбалармен</a:t>
            </a:r>
            <a:r>
              <a:rPr lang="ru-RU" sz="2400" dirty="0"/>
              <a:t> </a:t>
            </a:r>
            <a:r>
              <a:rPr lang="ru-RU" sz="2400" dirty="0" err="1"/>
              <a:t>жазуға</a:t>
            </a:r>
            <a:r>
              <a:rPr lang="ru-RU" sz="2400" dirty="0"/>
              <a:t> </a:t>
            </a:r>
            <a:r>
              <a:rPr lang="ru-RU" sz="2400" dirty="0" err="1"/>
              <a:t>болады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6537021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861" y="967409"/>
            <a:ext cx="9522101" cy="521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0456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412125"/>
            <a:ext cx="8915400" cy="6297768"/>
          </a:xfrm>
        </p:spPr>
        <p:txBody>
          <a:bodyPr>
            <a:normAutofit/>
          </a:bodyPr>
          <a:lstStyle/>
          <a:p>
            <a:r>
              <a:rPr lang="ru-RU" dirty="0" err="1" smtClean="0"/>
              <a:t>Сандық</a:t>
            </a:r>
            <a:r>
              <a:rPr lang="ru-RU" dirty="0" smtClean="0"/>
              <a:t> </a:t>
            </a:r>
            <a:r>
              <a:rPr lang="ru-RU" dirty="0" err="1"/>
              <a:t>кодтар</a:t>
            </a:r>
            <a:r>
              <a:rPr lang="ru-RU" dirty="0"/>
              <a:t>. </a:t>
            </a:r>
            <a:r>
              <a:rPr lang="ru-RU" dirty="0" err="1"/>
              <a:t>Техникада</a:t>
            </a:r>
            <a:r>
              <a:rPr lang="ru-RU" dirty="0"/>
              <a:t> </a:t>
            </a:r>
            <a:r>
              <a:rPr lang="ru-RU" dirty="0" err="1"/>
              <a:t>сандар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 </a:t>
            </a:r>
            <a:r>
              <a:rPr lang="ru-RU" dirty="0" err="1"/>
              <a:t>негізінде</a:t>
            </a:r>
            <a:r>
              <a:rPr lang="ru-RU" dirty="0"/>
              <a:t> </a:t>
            </a:r>
            <a:r>
              <a:rPr lang="ru-RU" dirty="0" err="1"/>
              <a:t>құрылған</a:t>
            </a:r>
            <a:r>
              <a:rPr lang="ru-RU" dirty="0"/>
              <a:t> </a:t>
            </a:r>
            <a:r>
              <a:rPr lang="ru-RU" dirty="0" err="1"/>
              <a:t>кодтар</a:t>
            </a:r>
            <a:r>
              <a:rPr lang="ru-RU" dirty="0"/>
              <a:t> </a:t>
            </a:r>
            <a:r>
              <a:rPr lang="ru-RU" dirty="0" err="1"/>
              <a:t>кеңінен</a:t>
            </a:r>
            <a:r>
              <a:rPr lang="ru-RU" dirty="0"/>
              <a:t> </a:t>
            </a:r>
            <a:r>
              <a:rPr lang="ru-RU" dirty="0" err="1"/>
              <a:t>қолданылды</a:t>
            </a:r>
            <a:r>
              <a:rPr lang="ru-RU" dirty="0"/>
              <a:t>. </a:t>
            </a:r>
            <a:r>
              <a:rPr lang="ru-RU" dirty="0" err="1"/>
              <a:t>жүйенің</a:t>
            </a:r>
            <a:r>
              <a:rPr lang="ru-RU" dirty="0"/>
              <a:t> </a:t>
            </a:r>
            <a:r>
              <a:rPr lang="ru-RU" dirty="0" err="1"/>
              <a:t>таңбаларының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сандарының</a:t>
            </a:r>
            <a:r>
              <a:rPr lang="ru-RU" dirty="0"/>
              <a:t> саны </a:t>
            </a:r>
            <a:r>
              <a:rPr lang="ru-RU" dirty="0" err="1"/>
              <a:t>есептеу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 </a:t>
            </a:r>
            <a:r>
              <a:rPr lang="ru-RU" dirty="0" err="1" smtClean="0"/>
              <a:t>кодытың</a:t>
            </a:r>
            <a:r>
              <a:rPr lang="ru-RU" dirty="0" smtClean="0"/>
              <a:t> </a:t>
            </a:r>
            <a:r>
              <a:rPr lang="ru-RU" dirty="0" err="1"/>
              <a:t>негізі</a:t>
            </a: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en-US" dirty="0" smtClean="0"/>
              <a:t>m</a:t>
            </a:r>
            <a:r>
              <a:rPr lang="kk-KZ" dirty="0" smtClean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/>
              <a:t>аталады</a:t>
            </a:r>
            <a:r>
              <a:rPr lang="ru-RU" dirty="0"/>
              <a:t>. </a:t>
            </a:r>
            <a:r>
              <a:rPr lang="ru-RU" dirty="0" err="1"/>
              <a:t>Сандық</a:t>
            </a:r>
            <a:r>
              <a:rPr lang="ru-RU" dirty="0"/>
              <a:t> </a:t>
            </a:r>
            <a:r>
              <a:rPr lang="ru-RU" dirty="0" err="1"/>
              <a:t>жүйе</a:t>
            </a:r>
            <a:r>
              <a:rPr lang="ru-RU" dirty="0"/>
              <a:t> </a:t>
            </a:r>
            <a:r>
              <a:rPr lang="ru-RU" dirty="0" err="1"/>
              <a:t>кодының</a:t>
            </a:r>
            <a:r>
              <a:rPr lang="ru-RU" dirty="0"/>
              <a:t> </a:t>
            </a:r>
            <a:r>
              <a:rPr lang="ru-RU" dirty="0" err="1"/>
              <a:t>негізінде</a:t>
            </a:r>
            <a:r>
              <a:rPr lang="ru-RU" dirty="0"/>
              <a:t> </a:t>
            </a:r>
            <a:r>
              <a:rPr lang="en-US" dirty="0" smtClean="0"/>
              <a:t>m</a:t>
            </a:r>
            <a:r>
              <a:rPr lang="kk-KZ" dirty="0" smtClean="0"/>
              <a:t> </a:t>
            </a:r>
            <a:r>
              <a:rPr lang="ru-RU" dirty="0" err="1" smtClean="0"/>
              <a:t>екілік</a:t>
            </a:r>
            <a:r>
              <a:rPr lang="ru-RU" dirty="0" smtClean="0"/>
              <a:t> (</a:t>
            </a:r>
            <a:r>
              <a:rPr lang="en-US" dirty="0" smtClean="0"/>
              <a:t>m=</a:t>
            </a:r>
            <a:r>
              <a:rPr lang="kk-KZ" dirty="0" smtClean="0"/>
              <a:t>2</a:t>
            </a:r>
            <a:r>
              <a:rPr lang="en-US" dirty="0" smtClean="0"/>
              <a:t>)</a:t>
            </a:r>
            <a:r>
              <a:rPr lang="ru-RU" dirty="0" smtClean="0"/>
              <a:t>, </a:t>
            </a:r>
            <a:r>
              <a:rPr lang="ru-RU" dirty="0" err="1"/>
              <a:t>үштік</a:t>
            </a:r>
            <a:r>
              <a:rPr lang="ru-RU" dirty="0"/>
              <a:t> (</a:t>
            </a:r>
            <a:r>
              <a:rPr lang="en-US" dirty="0" smtClean="0"/>
              <a:t>m=</a:t>
            </a:r>
            <a:r>
              <a:rPr lang="kk-KZ" dirty="0" smtClean="0"/>
              <a:t>3</a:t>
            </a:r>
            <a:r>
              <a:rPr lang="en-US" dirty="0" smtClean="0"/>
              <a:t>)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т.б</a:t>
            </a:r>
            <a:r>
              <a:rPr lang="ru-RU" dirty="0"/>
              <a:t>. </a:t>
            </a:r>
            <a:r>
              <a:rPr lang="ru-RU" dirty="0" err="1" smtClean="0"/>
              <a:t>кеңінен</a:t>
            </a:r>
            <a:r>
              <a:rPr lang="ru-RU" dirty="0" smtClean="0"/>
              <a:t> </a:t>
            </a:r>
            <a:r>
              <a:rPr lang="ru-RU" dirty="0" err="1" smtClean="0"/>
              <a:t>қолданылатын</a:t>
            </a:r>
            <a:r>
              <a:rPr lang="ru-RU" dirty="0" smtClean="0"/>
              <a:t> </a:t>
            </a:r>
            <a:r>
              <a:rPr lang="ru-RU" dirty="0" err="1"/>
              <a:t>ондық</a:t>
            </a:r>
            <a:r>
              <a:rPr lang="ru-RU" dirty="0"/>
              <a:t> </a:t>
            </a:r>
            <a:r>
              <a:rPr lang="ru-RU" dirty="0" err="1"/>
              <a:t>жүйеде</a:t>
            </a:r>
            <a:r>
              <a:rPr lang="ru-RU" dirty="0" smtClean="0"/>
              <a:t> </a:t>
            </a:r>
            <a:r>
              <a:rPr lang="en-US" dirty="0" smtClean="0"/>
              <a:t>m </a:t>
            </a:r>
            <a:r>
              <a:rPr lang="en-US" dirty="0"/>
              <a:t>10-</a:t>
            </a:r>
            <a:r>
              <a:rPr lang="ru-RU" dirty="0" err="1"/>
              <a:t>ға</a:t>
            </a:r>
            <a:r>
              <a:rPr lang="ru-RU" dirty="0"/>
              <a:t> </a:t>
            </a:r>
            <a:r>
              <a:rPr lang="ru-RU" dirty="0" err="1"/>
              <a:t>тең</a:t>
            </a:r>
            <a:r>
              <a:rPr lang="ru-RU" dirty="0"/>
              <a:t> </a:t>
            </a:r>
            <a:r>
              <a:rPr lang="ru-RU" dirty="0" err="1"/>
              <a:t>онда</a:t>
            </a:r>
            <a:r>
              <a:rPr lang="ru-RU" dirty="0"/>
              <a:t> 0-ден </a:t>
            </a:r>
            <a:r>
              <a:rPr lang="ru-RU" dirty="0" err="1"/>
              <a:t>бастап</a:t>
            </a:r>
            <a:r>
              <a:rPr lang="ru-RU" dirty="0"/>
              <a:t> </a:t>
            </a:r>
            <a:r>
              <a:rPr lang="ru-RU" dirty="0" smtClean="0"/>
              <a:t>9 </a:t>
            </a:r>
            <a:r>
              <a:rPr lang="ru-RU" dirty="0" err="1" smtClean="0"/>
              <a:t>дейінгісандар</a:t>
            </a:r>
            <a:r>
              <a:rPr lang="ru-RU" dirty="0" smtClean="0"/>
              <a:t> </a:t>
            </a:r>
            <a:r>
              <a:rPr lang="ru-RU" dirty="0" err="1" smtClean="0"/>
              <a:t>қолданылады</a:t>
            </a:r>
            <a:r>
              <a:rPr lang="ru-RU" dirty="0" smtClean="0"/>
              <a:t>. </a:t>
            </a:r>
            <a:r>
              <a:rPr lang="ru-RU" dirty="0" err="1" smtClean="0"/>
              <a:t>Екілік</a:t>
            </a:r>
            <a:r>
              <a:rPr lang="ru-RU" dirty="0" smtClean="0"/>
              <a:t> </a:t>
            </a:r>
            <a:r>
              <a:rPr lang="ru-RU" dirty="0" err="1"/>
              <a:t>жүйеде</a:t>
            </a:r>
            <a:r>
              <a:rPr lang="ru-RU" dirty="0"/>
              <a:t> тек 2 Сан бар 0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smtClean="0"/>
              <a:t>1.</a:t>
            </a:r>
          </a:p>
          <a:p>
            <a:pPr lvl="0"/>
            <a:r>
              <a:rPr lang="ru-RU" dirty="0" smtClean="0"/>
              <a:t>Код </a:t>
            </a:r>
            <a:r>
              <a:rPr lang="ru-RU" dirty="0" err="1"/>
              <a:t>комбинациясын</a:t>
            </a:r>
            <a:r>
              <a:rPr lang="ru-RU" dirty="0"/>
              <a:t> </a:t>
            </a:r>
            <a:r>
              <a:rPr lang="ru-RU" dirty="0" err="1"/>
              <a:t>құрайтын</a:t>
            </a:r>
            <a:r>
              <a:rPr lang="ru-RU" dirty="0"/>
              <a:t> </a:t>
            </a:r>
            <a:r>
              <a:rPr lang="ru-RU" dirty="0" err="1" smtClean="0"/>
              <a:t>бейнелер</a:t>
            </a:r>
            <a:r>
              <a:rPr lang="ru-RU" dirty="0" smtClean="0"/>
              <a:t> </a:t>
            </a:r>
            <a:r>
              <a:rPr lang="ru-RU" dirty="0"/>
              <a:t>саны код </a:t>
            </a:r>
            <a:r>
              <a:rPr lang="ru-RU" dirty="0" err="1"/>
              <a:t>ұзындығы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аталады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код </a:t>
            </a:r>
            <a:r>
              <a:rPr lang="ru-RU" dirty="0" err="1"/>
              <a:t>комбинациясындағы</a:t>
            </a:r>
            <a:r>
              <a:rPr lang="ru-RU" dirty="0"/>
              <a:t> </a:t>
            </a:r>
            <a:r>
              <a:rPr lang="ru-RU" dirty="0" err="1"/>
              <a:t>санның</a:t>
            </a:r>
            <a:r>
              <a:rPr lang="ru-RU" dirty="0"/>
              <a:t> </a:t>
            </a:r>
            <a:r>
              <a:rPr lang="ru-RU" dirty="0" err="1"/>
              <a:t>орны</a:t>
            </a:r>
            <a:r>
              <a:rPr lang="ru-RU" dirty="0"/>
              <a:t> разряд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 smtClean="0"/>
              <a:t>аталады</a:t>
            </a:r>
            <a:endParaRPr lang="ru-RU" dirty="0" smtClean="0"/>
          </a:p>
          <a:p>
            <a:r>
              <a:rPr lang="ru-RU" dirty="0" err="1"/>
              <a:t>разрядтың</a:t>
            </a:r>
            <a:r>
              <a:rPr lang="ru-RU" dirty="0"/>
              <a:t> </a:t>
            </a:r>
            <a:r>
              <a:rPr lang="ru-RU" dirty="0" err="1"/>
              <a:t>мәні</a:t>
            </a:r>
            <a:r>
              <a:rPr lang="ru-RU" dirty="0"/>
              <a:t> </a:t>
            </a:r>
            <a:r>
              <a:rPr lang="ru-RU" dirty="0" err="1"/>
              <a:t>негізмен</a:t>
            </a:r>
            <a:r>
              <a:rPr lang="ru-RU" dirty="0"/>
              <a:t> </a:t>
            </a:r>
            <a:r>
              <a:rPr lang="en-US" dirty="0" smtClean="0"/>
              <a:t>m</a:t>
            </a:r>
            <a:r>
              <a:rPr lang="kk-KZ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/>
              <a:t>разрядтың</a:t>
            </a:r>
            <a:r>
              <a:rPr lang="ru-RU" dirty="0"/>
              <a:t> </a:t>
            </a:r>
            <a:r>
              <a:rPr lang="ru-RU" dirty="0" err="1"/>
              <a:t>реттік</a:t>
            </a:r>
            <a:r>
              <a:rPr lang="ru-RU" dirty="0"/>
              <a:t> </a:t>
            </a:r>
            <a:r>
              <a:rPr lang="ru-RU" dirty="0" err="1"/>
              <a:t>нөмірімен</a:t>
            </a:r>
            <a:r>
              <a:rPr lang="ru-RU" dirty="0"/>
              <a:t> </a:t>
            </a:r>
            <a:r>
              <a:rPr lang="ru-RU" dirty="0" err="1"/>
              <a:t>анықталады</a:t>
            </a:r>
            <a:r>
              <a:rPr lang="ru-RU" dirty="0"/>
              <a:t>. </a:t>
            </a:r>
            <a:r>
              <a:rPr lang="ru-RU" dirty="0" err="1"/>
              <a:t>Ондық</a:t>
            </a:r>
            <a:r>
              <a:rPr lang="ru-RU" dirty="0"/>
              <a:t> </a:t>
            </a:r>
            <a:r>
              <a:rPr lang="ru-RU" dirty="0" err="1"/>
              <a:t>жүйеде</a:t>
            </a:r>
            <a:r>
              <a:rPr lang="ru-RU" dirty="0"/>
              <a:t> 1 </a:t>
            </a:r>
            <a:r>
              <a:rPr lang="ru-RU" dirty="0" err="1"/>
              <a:t>разрядта</a:t>
            </a:r>
            <a:r>
              <a:rPr lang="ru-RU" dirty="0"/>
              <a:t> </a:t>
            </a:r>
            <a:r>
              <a:rPr lang="ru-RU" dirty="0" err="1" smtClean="0"/>
              <a:t>бірліктер</a:t>
            </a:r>
            <a:r>
              <a:rPr lang="ru-RU" dirty="0" smtClean="0"/>
              <a:t>, 2разрядта </a:t>
            </a:r>
            <a:r>
              <a:rPr lang="ru-RU" dirty="0" err="1" smtClean="0"/>
              <a:t>ондықтар</a:t>
            </a:r>
            <a:r>
              <a:rPr lang="ru-RU" dirty="0" smtClean="0"/>
              <a:t>, 3 </a:t>
            </a:r>
            <a:r>
              <a:rPr lang="ru-RU" dirty="0" err="1" smtClean="0"/>
              <a:t>разрядта</a:t>
            </a:r>
            <a:r>
              <a:rPr lang="ru-RU" dirty="0" smtClean="0"/>
              <a:t> </a:t>
            </a:r>
            <a:r>
              <a:rPr lang="ru-RU" dirty="0" err="1" smtClean="0"/>
              <a:t>жүздіктер</a:t>
            </a:r>
            <a:r>
              <a:rPr lang="ru-RU" dirty="0" smtClean="0"/>
              <a:t> </a:t>
            </a:r>
            <a:r>
              <a:rPr lang="ru-RU" dirty="0" err="1" smtClean="0"/>
              <a:t>дейінгі</a:t>
            </a:r>
            <a:r>
              <a:rPr lang="ru-RU" dirty="0" smtClean="0"/>
              <a:t> </a:t>
            </a:r>
            <a:r>
              <a:rPr lang="ru-RU" dirty="0" err="1" smtClean="0"/>
              <a:t>бірліктер</a:t>
            </a:r>
            <a:r>
              <a:rPr lang="ru-RU" dirty="0" smtClean="0"/>
              <a:t> бар </a:t>
            </a:r>
            <a:r>
              <a:rPr lang="ru-RU" dirty="0" err="1" smtClean="0"/>
              <a:t>және</a:t>
            </a:r>
            <a:r>
              <a:rPr lang="ru-RU" dirty="0" smtClean="0"/>
              <a:t> т. б. </a:t>
            </a:r>
            <a:r>
              <a:rPr lang="ru-RU" dirty="0" err="1"/>
              <a:t>Е</a:t>
            </a:r>
            <a:r>
              <a:rPr lang="ru-RU" dirty="0" err="1" smtClean="0"/>
              <a:t>кілік</a:t>
            </a:r>
            <a:r>
              <a:rPr lang="ru-RU" dirty="0" smtClean="0"/>
              <a:t> </a:t>
            </a:r>
            <a:r>
              <a:rPr lang="ru-RU" dirty="0" err="1"/>
              <a:t>жүйеде</a:t>
            </a:r>
            <a:r>
              <a:rPr lang="ru-RU" dirty="0"/>
              <a:t> 1 </a:t>
            </a:r>
            <a:r>
              <a:rPr lang="ru-RU" dirty="0" err="1" smtClean="0"/>
              <a:t>разрядта</a:t>
            </a:r>
            <a:r>
              <a:rPr lang="ru-RU" dirty="0" smtClean="0"/>
              <a:t> </a:t>
            </a:r>
            <a:r>
              <a:rPr lang="ru-RU" dirty="0" err="1" smtClean="0"/>
              <a:t>бірліктер</a:t>
            </a:r>
            <a:r>
              <a:rPr lang="ru-RU" dirty="0" smtClean="0"/>
              <a:t>, 2 </a:t>
            </a:r>
            <a:r>
              <a:rPr lang="ru-RU" dirty="0" err="1" smtClean="0"/>
              <a:t>разрядта</a:t>
            </a:r>
            <a:r>
              <a:rPr lang="ru-RU" dirty="0" smtClean="0"/>
              <a:t> </a:t>
            </a:r>
            <a:r>
              <a:rPr lang="ru-RU" dirty="0" err="1" smtClean="0"/>
              <a:t>екіліктер</a:t>
            </a:r>
            <a:r>
              <a:rPr lang="ru-RU" dirty="0" smtClean="0"/>
              <a:t>, 3 </a:t>
            </a:r>
            <a:r>
              <a:rPr lang="ru-RU" dirty="0" err="1" smtClean="0"/>
              <a:t>разрядта</a:t>
            </a:r>
            <a:r>
              <a:rPr lang="ru-RU" dirty="0" smtClean="0"/>
              <a:t> </a:t>
            </a:r>
            <a:r>
              <a:rPr lang="ru-RU" dirty="0" err="1" smtClean="0"/>
              <a:t>төрттіктер</a:t>
            </a:r>
            <a:r>
              <a:rPr lang="ru-RU" dirty="0" smtClean="0"/>
              <a:t>, 4 </a:t>
            </a:r>
            <a:r>
              <a:rPr lang="ru-RU" dirty="0" err="1" smtClean="0"/>
              <a:t>разрядта</a:t>
            </a:r>
            <a:r>
              <a:rPr lang="ru-RU" dirty="0" smtClean="0"/>
              <a:t>  </a:t>
            </a:r>
            <a:r>
              <a:rPr lang="ru-RU" dirty="0" err="1" smtClean="0"/>
              <a:t>сегіздік</a:t>
            </a:r>
            <a:r>
              <a:rPr lang="ru-RU" dirty="0" smtClean="0"/>
              <a:t> </a:t>
            </a:r>
            <a:r>
              <a:rPr lang="ru-RU" dirty="0" err="1" smtClean="0"/>
              <a:t>бірліктер</a:t>
            </a:r>
            <a:r>
              <a:rPr lang="ru-RU" dirty="0" smtClean="0"/>
              <a:t> </a:t>
            </a:r>
            <a:r>
              <a:rPr lang="ru-RU" dirty="0" err="1" smtClean="0"/>
              <a:t>қамтиды</a:t>
            </a:r>
            <a:r>
              <a:rPr lang="ru-RU" dirty="0" smtClean="0"/>
              <a:t> </a:t>
            </a:r>
            <a:r>
              <a:rPr lang="ru-RU" dirty="0" err="1"/>
              <a:t>және</a:t>
            </a:r>
            <a:r>
              <a:rPr lang="ru-RU" dirty="0"/>
              <a:t> т. б</a:t>
            </a:r>
            <a:r>
              <a:rPr lang="ru-RU" dirty="0" smtClean="0"/>
              <a:t>.</a:t>
            </a:r>
          </a:p>
          <a:p>
            <a:r>
              <a:rPr lang="ru-RU" dirty="0" err="1"/>
              <a:t>осылайша</a:t>
            </a:r>
            <a:r>
              <a:rPr lang="ru-RU" dirty="0"/>
              <a:t>, </a:t>
            </a:r>
            <a:r>
              <a:rPr lang="ru-RU" dirty="0" smtClean="0"/>
              <a:t> </a:t>
            </a:r>
            <a:r>
              <a:rPr lang="ru-RU" dirty="0" err="1" smtClean="0"/>
              <a:t>санның</a:t>
            </a:r>
            <a:r>
              <a:rPr lang="ru-RU" dirty="0" smtClean="0"/>
              <a:t> 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санаттан</a:t>
            </a:r>
            <a:r>
              <a:rPr lang="ru-RU" dirty="0"/>
              <a:t> </a:t>
            </a:r>
            <a:r>
              <a:rPr lang="ru-RU" dirty="0" err="1"/>
              <a:t>екінші</a:t>
            </a:r>
            <a:r>
              <a:rPr lang="ru-RU" dirty="0"/>
              <a:t> </a:t>
            </a:r>
            <a:r>
              <a:rPr lang="ru-RU" dirty="0" err="1"/>
              <a:t>санатқа</a:t>
            </a:r>
            <a:r>
              <a:rPr lang="ru-RU" dirty="0"/>
              <a:t> </a:t>
            </a:r>
            <a:r>
              <a:rPr lang="ru-RU" dirty="0" err="1"/>
              <a:t>ауыстыру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деңгей</a:t>
            </a:r>
            <a:r>
              <a:rPr lang="ru-RU" dirty="0"/>
              <a:t> </a:t>
            </a:r>
            <a:r>
              <a:rPr lang="en-US" dirty="0" smtClean="0"/>
              <a:t>m</a:t>
            </a:r>
            <a:r>
              <a:rPr lang="kk-KZ" dirty="0" smtClean="0"/>
              <a:t> есе </a:t>
            </a:r>
            <a:r>
              <a:rPr lang="ru-RU" dirty="0" err="1" smtClean="0"/>
              <a:t>артады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55420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0" y="1228725"/>
            <a:ext cx="9559880" cy="5257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381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225" y="957262"/>
            <a:ext cx="9958186" cy="572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4689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412124"/>
            <a:ext cx="8915400" cy="5499098"/>
          </a:xfrm>
        </p:spPr>
        <p:txBody>
          <a:bodyPr/>
          <a:lstStyle/>
          <a:p>
            <a:r>
              <a:rPr lang="ru-RU" dirty="0" err="1"/>
              <a:t>Ондық</a:t>
            </a:r>
            <a:r>
              <a:rPr lang="ru-RU" dirty="0"/>
              <a:t> </a:t>
            </a:r>
            <a:r>
              <a:rPr lang="ru-RU" dirty="0" err="1"/>
              <a:t>кодта</a:t>
            </a:r>
            <a:r>
              <a:rPr lang="ru-RU" dirty="0"/>
              <a:t> </a:t>
            </a:r>
            <a:r>
              <a:rPr lang="ru-RU" dirty="0" err="1"/>
              <a:t>сигналдың</a:t>
            </a:r>
            <a:r>
              <a:rPr lang="ru-RU" dirty="0"/>
              <a:t> 10 </a:t>
            </a:r>
            <a:r>
              <a:rPr lang="ru-RU" dirty="0" err="1"/>
              <a:t>күйі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 </a:t>
            </a:r>
            <a:r>
              <a:rPr lang="ru-RU" dirty="0" err="1"/>
              <a:t>керек</a:t>
            </a:r>
            <a:r>
              <a:rPr lang="ru-RU" dirty="0"/>
              <a:t>, </a:t>
            </a:r>
            <a:r>
              <a:rPr lang="ru-RU" dirty="0" err="1"/>
              <a:t>мысалы</a:t>
            </a:r>
            <a:r>
              <a:rPr lang="ru-RU" dirty="0"/>
              <a:t>, 10 сигнал </a:t>
            </a:r>
            <a:r>
              <a:rPr lang="ru-RU" dirty="0" err="1"/>
              <a:t>жиілігі</a:t>
            </a:r>
            <a:r>
              <a:rPr lang="ru-RU" dirty="0"/>
              <a:t>. </a:t>
            </a:r>
            <a:r>
              <a:rPr lang="ru-RU" dirty="0" err="1"/>
              <a:t>Сандық</a:t>
            </a:r>
            <a:r>
              <a:rPr lang="ru-RU" dirty="0"/>
              <a:t> </a:t>
            </a:r>
            <a:r>
              <a:rPr lang="ru-RU" dirty="0" err="1"/>
              <a:t>кодпен</a:t>
            </a:r>
            <a:r>
              <a:rPr lang="ru-RU" dirty="0"/>
              <a:t> </a:t>
            </a:r>
            <a:r>
              <a:rPr lang="ru-RU" dirty="0" err="1"/>
              <a:t>құрылған</a:t>
            </a:r>
            <a:r>
              <a:rPr lang="ru-RU" dirty="0"/>
              <a:t> </a:t>
            </a:r>
            <a:r>
              <a:rPr lang="ru-RU" dirty="0" err="1"/>
              <a:t>сигналдардың</a:t>
            </a:r>
            <a:r>
              <a:rPr lang="ru-RU" dirty="0"/>
              <a:t> </a:t>
            </a:r>
            <a:r>
              <a:rPr lang="ru-RU" dirty="0" err="1"/>
              <a:t>толық</a:t>
            </a:r>
            <a:r>
              <a:rPr lang="ru-RU" dirty="0"/>
              <a:t> саны </a:t>
            </a:r>
            <a:r>
              <a:rPr lang="ru-RU" dirty="0" err="1"/>
              <a:t>келесі</a:t>
            </a:r>
            <a:r>
              <a:rPr lang="ru-RU" dirty="0"/>
              <a:t> </a:t>
            </a:r>
            <a:r>
              <a:rPr lang="ru-RU" dirty="0" err="1"/>
              <a:t>өрнекпен</a:t>
            </a:r>
            <a:r>
              <a:rPr lang="ru-RU" dirty="0"/>
              <a:t> </a:t>
            </a:r>
            <a:r>
              <a:rPr lang="ru-RU" dirty="0" err="1"/>
              <a:t>анықталады</a:t>
            </a:r>
            <a:r>
              <a:rPr lang="ru-RU" dirty="0"/>
              <a:t>. </a:t>
            </a: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err="1" smtClean="0"/>
              <a:t>Мұндағы</a:t>
            </a:r>
            <a:r>
              <a:rPr lang="ru-RU" dirty="0" smtClean="0"/>
              <a:t> </a:t>
            </a:r>
            <a:r>
              <a:rPr lang="en-US" dirty="0" smtClean="0"/>
              <a:t>m</a:t>
            </a:r>
            <a:r>
              <a:rPr lang="kk-KZ" dirty="0" smtClean="0"/>
              <a:t> -</a:t>
            </a:r>
            <a:r>
              <a:rPr lang="ru-RU" dirty="0" smtClean="0"/>
              <a:t> </a:t>
            </a:r>
            <a:r>
              <a:rPr lang="ru-RU" dirty="0" err="1"/>
              <a:t>сандық</a:t>
            </a:r>
            <a:r>
              <a:rPr lang="ru-RU" dirty="0"/>
              <a:t> </a:t>
            </a:r>
            <a:r>
              <a:rPr lang="ru-RU" dirty="0" err="1"/>
              <a:t>жүйенің</a:t>
            </a:r>
            <a:r>
              <a:rPr lang="ru-RU" dirty="0"/>
              <a:t> </a:t>
            </a:r>
            <a:r>
              <a:rPr lang="ru-RU" dirty="0" err="1" smtClean="0"/>
              <a:t>негізі</a:t>
            </a:r>
            <a:r>
              <a:rPr lang="ru-RU" dirty="0" smtClean="0"/>
              <a:t>,</a:t>
            </a:r>
            <a:r>
              <a:rPr lang="en-US" dirty="0" smtClean="0"/>
              <a:t>n</a:t>
            </a:r>
            <a:r>
              <a:rPr lang="kk-KZ" dirty="0" smtClean="0"/>
              <a:t> - </a:t>
            </a:r>
            <a:r>
              <a:rPr lang="ru-RU" dirty="0" err="1" smtClean="0"/>
              <a:t>сандар</a:t>
            </a:r>
            <a:r>
              <a:rPr lang="ru-RU" dirty="0" smtClean="0"/>
              <a:t> </a:t>
            </a:r>
            <a:r>
              <a:rPr lang="ru-RU" dirty="0"/>
              <a:t>саны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err="1"/>
              <a:t>Екілік</a:t>
            </a:r>
            <a:r>
              <a:rPr lang="ru-RU" dirty="0"/>
              <a:t> код </a:t>
            </a:r>
            <a:r>
              <a:rPr lang="ru-RU" dirty="0" err="1"/>
              <a:t>техникада</a:t>
            </a:r>
            <a:r>
              <a:rPr lang="ru-RU" dirty="0"/>
              <a:t> </a:t>
            </a:r>
            <a:r>
              <a:rPr lang="ru-RU" dirty="0" err="1"/>
              <a:t>кеңінен</a:t>
            </a:r>
            <a:r>
              <a:rPr lang="ru-RU" dirty="0"/>
              <a:t> </a:t>
            </a:r>
            <a:r>
              <a:rPr lang="ru-RU" dirty="0" err="1"/>
              <a:t>қолданылады</a:t>
            </a:r>
            <a:r>
              <a:rPr lang="ru-RU" dirty="0"/>
              <a:t> , </a:t>
            </a:r>
            <a:r>
              <a:rPr lang="ru-RU" dirty="0" err="1"/>
              <a:t>өйткені</a:t>
            </a:r>
            <a:r>
              <a:rPr lang="ru-RU" dirty="0"/>
              <a:t>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көптеген</a:t>
            </a:r>
            <a:r>
              <a:rPr lang="ru-RU" dirty="0"/>
              <a:t> </a:t>
            </a:r>
            <a:r>
              <a:rPr lang="ru-RU" dirty="0" err="1"/>
              <a:t>хабарламалардың</a:t>
            </a:r>
            <a:r>
              <a:rPr lang="ru-RU" dirty="0"/>
              <a:t> </a:t>
            </a:r>
            <a:r>
              <a:rPr lang="ru-RU" dirty="0" err="1"/>
              <a:t>екілік</a:t>
            </a:r>
            <a:r>
              <a:rPr lang="ru-RU" dirty="0"/>
              <a:t> </a:t>
            </a:r>
            <a:r>
              <a:rPr lang="ru-RU" dirty="0" err="1"/>
              <a:t>сипатына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келеді</a:t>
            </a:r>
            <a:r>
              <a:rPr lang="ru-RU" dirty="0"/>
              <a:t> </a:t>
            </a:r>
            <a:r>
              <a:rPr lang="ru-RU" dirty="0" smtClean="0"/>
              <a:t>(«</a:t>
            </a:r>
            <a:r>
              <a:rPr lang="ru-RU" dirty="0" err="1" smtClean="0"/>
              <a:t>иә</a:t>
            </a:r>
            <a:r>
              <a:rPr lang="ru-RU" dirty="0" smtClean="0"/>
              <a:t> </a:t>
            </a:r>
            <a:r>
              <a:rPr lang="ru-RU" dirty="0"/>
              <a:t>- </a:t>
            </a:r>
            <a:r>
              <a:rPr lang="ru-RU" dirty="0" err="1" smtClean="0"/>
              <a:t>жоқ</a:t>
            </a:r>
            <a:r>
              <a:rPr lang="ru-RU" dirty="0"/>
              <a:t>","</a:t>
            </a:r>
            <a:r>
              <a:rPr lang="ru-RU" dirty="0" err="1"/>
              <a:t>қосылған-ажыратылған</a:t>
            </a:r>
            <a:r>
              <a:rPr lang="ru-RU" dirty="0"/>
              <a:t>"). </a:t>
            </a:r>
            <a:r>
              <a:rPr lang="ru-RU" dirty="0" err="1"/>
              <a:t>Екілік</a:t>
            </a:r>
            <a:r>
              <a:rPr lang="ru-RU" dirty="0"/>
              <a:t> код </a:t>
            </a:r>
            <a:r>
              <a:rPr lang="ru-RU" dirty="0" err="1"/>
              <a:t>операциялары</a:t>
            </a:r>
            <a:r>
              <a:rPr lang="ru-RU" dirty="0"/>
              <a:t> </a:t>
            </a:r>
            <a:r>
              <a:rPr lang="ru-RU" dirty="0" err="1"/>
              <a:t>өте</a:t>
            </a:r>
            <a:r>
              <a:rPr lang="ru-RU" dirty="0"/>
              <a:t> </a:t>
            </a:r>
            <a:r>
              <a:rPr lang="ru-RU" dirty="0" err="1"/>
              <a:t>қарапайым</a:t>
            </a:r>
            <a:r>
              <a:rPr lang="ru-RU" dirty="0"/>
              <a:t>. </a:t>
            </a:r>
            <a:r>
              <a:rPr lang="ru-RU" dirty="0" err="1"/>
              <a:t>Мүмкін</a:t>
            </a:r>
            <a:r>
              <a:rPr lang="ru-RU" dirty="0"/>
              <a:t> </a:t>
            </a:r>
            <a:r>
              <a:rPr lang="ru-RU" dirty="0" err="1"/>
              <a:t>сигналдардың</a:t>
            </a:r>
            <a:r>
              <a:rPr lang="ru-RU" dirty="0"/>
              <a:t> </a:t>
            </a:r>
            <a:r>
              <a:rPr lang="ru-RU" dirty="0" err="1"/>
              <a:t>толық</a:t>
            </a:r>
            <a:r>
              <a:rPr lang="ru-RU" dirty="0"/>
              <a:t> </a:t>
            </a:r>
            <a:r>
              <a:rPr lang="ru-RU" dirty="0" err="1"/>
              <a:t>санын</a:t>
            </a:r>
            <a:r>
              <a:rPr lang="ru-RU" dirty="0"/>
              <a:t> </a:t>
            </a:r>
            <a:r>
              <a:rPr lang="ru-RU" dirty="0" err="1"/>
              <a:t>анықтайтын</a:t>
            </a:r>
            <a:r>
              <a:rPr lang="ru-RU" dirty="0"/>
              <a:t> </a:t>
            </a:r>
            <a:r>
              <a:rPr lang="ru-RU" dirty="0" err="1"/>
              <a:t>өрнек</a:t>
            </a:r>
            <a:r>
              <a:rPr lang="ru-RU" dirty="0"/>
              <a:t> </a:t>
            </a:r>
            <a:r>
              <a:rPr lang="ru-RU" dirty="0" err="1" smtClean="0"/>
              <a:t>келесі</a:t>
            </a:r>
            <a:r>
              <a:rPr lang="ru-RU" dirty="0" smtClean="0"/>
              <a:t> </a:t>
            </a:r>
            <a:r>
              <a:rPr lang="ru-RU" dirty="0" err="1" smtClean="0"/>
              <a:t>форманы</a:t>
            </a:r>
            <a:r>
              <a:rPr lang="ru-RU" dirty="0" smtClean="0"/>
              <a:t> </a:t>
            </a:r>
            <a:r>
              <a:rPr lang="ru-RU" dirty="0" err="1"/>
              <a:t>алады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err="1"/>
              <a:t>Қарапайым</a:t>
            </a:r>
            <a:r>
              <a:rPr lang="ru-RU" dirty="0"/>
              <a:t> </a:t>
            </a:r>
            <a:r>
              <a:rPr lang="ru-RU" dirty="0" err="1"/>
              <a:t>сандық</a:t>
            </a:r>
            <a:r>
              <a:rPr lang="ru-RU" dirty="0"/>
              <a:t> </a:t>
            </a:r>
            <a:r>
              <a:rPr lang="ru-RU" dirty="0" err="1"/>
              <a:t>кодтардан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, 2 </a:t>
            </a:r>
            <a:r>
              <a:rPr lang="ru-RU" dirty="0" err="1"/>
              <a:t>негізі</a:t>
            </a:r>
            <a:r>
              <a:rPr lang="ru-RU" dirty="0"/>
              <a:t> бар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одан</a:t>
            </a:r>
            <a:r>
              <a:rPr lang="ru-RU" dirty="0" smtClean="0"/>
              <a:t> </a:t>
            </a:r>
            <a:r>
              <a:rPr lang="ru-RU" dirty="0" err="1"/>
              <a:t>көп</a:t>
            </a:r>
            <a:r>
              <a:rPr lang="ru-RU" dirty="0"/>
              <a:t> </a:t>
            </a:r>
            <a:r>
              <a:rPr lang="ru-RU" dirty="0" err="1" smtClean="0"/>
              <a:t>құрама</a:t>
            </a:r>
            <a:r>
              <a:rPr lang="ru-RU" dirty="0" smtClean="0"/>
              <a:t> </a:t>
            </a:r>
            <a:r>
              <a:rPr lang="ru-RU" dirty="0" err="1"/>
              <a:t>кодтар</a:t>
            </a:r>
            <a:r>
              <a:rPr lang="ru-RU" dirty="0"/>
              <a:t> </a:t>
            </a:r>
            <a:r>
              <a:rPr lang="ru-RU" dirty="0" err="1"/>
              <a:t>қолданылады</a:t>
            </a:r>
            <a:r>
              <a:rPr lang="ru-RU" dirty="0"/>
              <a:t>,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ішінде</a:t>
            </a:r>
            <a:r>
              <a:rPr lang="ru-RU" dirty="0"/>
              <a:t> </a:t>
            </a:r>
            <a:r>
              <a:rPr lang="ru-RU" dirty="0" err="1" smtClean="0"/>
              <a:t>ең</a:t>
            </a:r>
            <a:r>
              <a:rPr lang="ru-RU" dirty="0" smtClean="0"/>
              <a:t> </a:t>
            </a:r>
            <a:r>
              <a:rPr lang="ru-RU" dirty="0" err="1" smtClean="0"/>
              <a:t>көп</a:t>
            </a:r>
            <a:r>
              <a:rPr lang="ru-RU" dirty="0" smtClean="0"/>
              <a:t> </a:t>
            </a:r>
            <a:r>
              <a:rPr lang="ru-RU" dirty="0" err="1" smtClean="0"/>
              <a:t>колданылатын</a:t>
            </a:r>
            <a:r>
              <a:rPr lang="ru-RU" dirty="0" smtClean="0"/>
              <a:t> </a:t>
            </a:r>
            <a:r>
              <a:rPr lang="ru-RU" dirty="0" err="1" smtClean="0"/>
              <a:t>бірлік-ондық</a:t>
            </a:r>
            <a:r>
              <a:rPr lang="ru-RU" dirty="0" smtClean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екілік</a:t>
            </a:r>
            <a:r>
              <a:rPr lang="ru-RU" dirty="0"/>
              <a:t> - </a:t>
            </a:r>
            <a:r>
              <a:rPr lang="ru-RU" dirty="0" err="1"/>
              <a:t>ондық</a:t>
            </a:r>
            <a:r>
              <a:rPr lang="ru-RU" dirty="0"/>
              <a:t> </a:t>
            </a:r>
            <a:r>
              <a:rPr lang="ru-RU" dirty="0" err="1" smtClean="0"/>
              <a:t>кодтары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205248"/>
            <a:ext cx="6018212" cy="9712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2253" y="3802396"/>
            <a:ext cx="1166894" cy="71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8350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450761"/>
            <a:ext cx="8915400" cy="5460461"/>
          </a:xfrm>
        </p:spPr>
        <p:txBody>
          <a:bodyPr>
            <a:normAutofit/>
          </a:bodyPr>
          <a:lstStyle/>
          <a:p>
            <a:r>
              <a:rPr lang="ru-RU" sz="2000" dirty="0" err="1" smtClean="0"/>
              <a:t>Бірлік-ондық</a:t>
            </a:r>
            <a:r>
              <a:rPr lang="ru-RU" sz="2000" dirty="0" smtClean="0"/>
              <a:t> </a:t>
            </a:r>
            <a:r>
              <a:rPr lang="ru-RU" sz="2000" dirty="0"/>
              <a:t>код </a:t>
            </a:r>
            <a:r>
              <a:rPr lang="ru-RU" sz="2000" dirty="0" err="1"/>
              <a:t>ондық</a:t>
            </a:r>
            <a:r>
              <a:rPr lang="ru-RU" sz="2000" dirty="0"/>
              <a:t> </a:t>
            </a:r>
            <a:r>
              <a:rPr lang="ru-RU" sz="2000" dirty="0" err="1"/>
              <a:t>санның</a:t>
            </a:r>
            <a:r>
              <a:rPr lang="ru-RU" sz="2000" dirty="0"/>
              <a:t> </a:t>
            </a:r>
            <a:r>
              <a:rPr lang="ru-RU" sz="2000" dirty="0" err="1"/>
              <a:t>әр</a:t>
            </a:r>
            <a:r>
              <a:rPr lang="ru-RU" sz="2000" dirty="0"/>
              <a:t> цифры </a:t>
            </a:r>
            <a:r>
              <a:rPr lang="ru-RU" sz="2000" dirty="0" err="1"/>
              <a:t>бір</a:t>
            </a:r>
            <a:r>
              <a:rPr lang="ru-RU" sz="2000" dirty="0"/>
              <a:t> </a:t>
            </a:r>
            <a:r>
              <a:rPr lang="ru-RU" sz="2000" dirty="0" err="1"/>
              <a:t>бірлікпен</a:t>
            </a:r>
            <a:r>
              <a:rPr lang="ru-RU" sz="2000" dirty="0"/>
              <a:t> </a:t>
            </a:r>
            <a:r>
              <a:rPr lang="ru-RU" sz="2000" dirty="0" err="1"/>
              <a:t>жазылатындығымен</a:t>
            </a:r>
            <a:r>
              <a:rPr lang="ru-RU" sz="2000" dirty="0"/>
              <a:t> </a:t>
            </a:r>
            <a:r>
              <a:rPr lang="ru-RU" sz="2000" dirty="0" err="1"/>
              <a:t>сипатталады</a:t>
            </a:r>
            <a:r>
              <a:rPr lang="ru-RU" sz="2000" dirty="0"/>
              <a:t>. </a:t>
            </a:r>
            <a:r>
              <a:rPr lang="ru-RU" sz="2000" dirty="0" err="1"/>
              <a:t>мысалы</a:t>
            </a:r>
            <a:r>
              <a:rPr lang="ru-RU" sz="2000" dirty="0"/>
              <a:t>, 325 саны 111 - 11-11111 </a:t>
            </a:r>
            <a:r>
              <a:rPr lang="ru-RU" sz="2000" dirty="0" err="1"/>
              <a:t>ретінде</a:t>
            </a:r>
            <a:r>
              <a:rPr lang="ru-RU" sz="2000" dirty="0"/>
              <a:t> </a:t>
            </a:r>
            <a:r>
              <a:rPr lang="ru-RU" sz="2000" dirty="0" err="1"/>
              <a:t>жазылады</a:t>
            </a:r>
            <a:r>
              <a:rPr lang="ru-RU" sz="2000" dirty="0"/>
              <a:t>. </a:t>
            </a:r>
            <a:endParaRPr lang="ru-RU" sz="2000" dirty="0" smtClean="0"/>
          </a:p>
          <a:p>
            <a:r>
              <a:rPr lang="ru-RU" sz="2000" dirty="0" err="1" smtClean="0"/>
              <a:t>Екілік</a:t>
            </a:r>
            <a:r>
              <a:rPr lang="ru-RU" sz="2000" dirty="0" smtClean="0"/>
              <a:t> </a:t>
            </a:r>
            <a:r>
              <a:rPr lang="ru-RU" sz="2000" dirty="0" err="1"/>
              <a:t>ондық</a:t>
            </a:r>
            <a:r>
              <a:rPr lang="ru-RU" sz="2000" dirty="0"/>
              <a:t> </a:t>
            </a:r>
            <a:r>
              <a:rPr lang="ru-RU" sz="2000" dirty="0" err="1"/>
              <a:t>кодта</a:t>
            </a:r>
            <a:r>
              <a:rPr lang="ru-RU" sz="2000" dirty="0"/>
              <a:t> 0-ден 9-ға </a:t>
            </a:r>
            <a:r>
              <a:rPr lang="ru-RU" sz="2000" dirty="0" err="1"/>
              <a:t>дейінгі</a:t>
            </a:r>
            <a:r>
              <a:rPr lang="ru-RU" sz="2000" dirty="0"/>
              <a:t> </a:t>
            </a:r>
            <a:r>
              <a:rPr lang="ru-RU" sz="2000" dirty="0" err="1"/>
              <a:t>ондық</a:t>
            </a:r>
            <a:r>
              <a:rPr lang="ru-RU" sz="2000" dirty="0"/>
              <a:t> </a:t>
            </a:r>
            <a:r>
              <a:rPr lang="ru-RU" sz="2000" dirty="0" err="1"/>
              <a:t>санның</a:t>
            </a:r>
            <a:r>
              <a:rPr lang="ru-RU" sz="2000" dirty="0"/>
              <a:t> </a:t>
            </a:r>
            <a:r>
              <a:rPr lang="ru-RU" sz="2000" dirty="0" err="1"/>
              <a:t>әр</a:t>
            </a:r>
            <a:r>
              <a:rPr lang="ru-RU" sz="2000" dirty="0"/>
              <a:t> цифры </a:t>
            </a:r>
            <a:r>
              <a:rPr lang="ru-RU" sz="2000" dirty="0" err="1"/>
              <a:t>төрт</a:t>
            </a:r>
            <a:r>
              <a:rPr lang="ru-RU" sz="2000" dirty="0"/>
              <a:t> </a:t>
            </a:r>
            <a:r>
              <a:rPr lang="ru-RU" sz="2000" dirty="0" err="1"/>
              <a:t>таңбалы</a:t>
            </a:r>
            <a:r>
              <a:rPr lang="ru-RU" sz="2000" dirty="0"/>
              <a:t> </a:t>
            </a:r>
            <a:r>
              <a:rPr lang="ru-RU" sz="2000" dirty="0" err="1"/>
              <a:t>екілік</a:t>
            </a:r>
            <a:r>
              <a:rPr lang="ru-RU" sz="2000" dirty="0"/>
              <a:t> </a:t>
            </a:r>
            <a:r>
              <a:rPr lang="ru-RU" sz="2000" dirty="0" err="1"/>
              <a:t>кодпен</a:t>
            </a:r>
            <a:r>
              <a:rPr lang="ru-RU" sz="2000" dirty="0"/>
              <a:t> </a:t>
            </a:r>
            <a:r>
              <a:rPr lang="ru-RU" sz="2000" dirty="0" err="1"/>
              <a:t>жазылады</a:t>
            </a:r>
            <a:r>
              <a:rPr lang="ru-RU" sz="2000" dirty="0"/>
              <a:t>. </a:t>
            </a:r>
            <a:r>
              <a:rPr lang="ru-RU" sz="2000" dirty="0" err="1"/>
              <a:t>мұндай</a:t>
            </a:r>
            <a:r>
              <a:rPr lang="ru-RU" sz="2000" dirty="0"/>
              <a:t> код </a:t>
            </a:r>
            <a:r>
              <a:rPr lang="ru-RU" sz="2000" dirty="0" err="1"/>
              <a:t>ондық</a:t>
            </a:r>
            <a:r>
              <a:rPr lang="ru-RU" sz="2000" dirty="0"/>
              <a:t> </a:t>
            </a:r>
            <a:r>
              <a:rPr lang="ru-RU" sz="2000" dirty="0" err="1"/>
              <a:t>жүйенің</a:t>
            </a:r>
            <a:r>
              <a:rPr lang="ru-RU" sz="2000" dirty="0"/>
              <a:t> он </a:t>
            </a:r>
            <a:r>
              <a:rPr lang="ru-RU" sz="2000" dirty="0" err="1"/>
              <a:t>цифрларын</a:t>
            </a:r>
            <a:r>
              <a:rPr lang="ru-RU" sz="2000" dirty="0"/>
              <a:t> </a:t>
            </a:r>
            <a:r>
              <a:rPr lang="ru-RU" sz="2000" dirty="0" err="1"/>
              <a:t>белгілеу</a:t>
            </a:r>
            <a:r>
              <a:rPr lang="ru-RU" sz="2000" dirty="0"/>
              <a:t> </a:t>
            </a:r>
            <a:r>
              <a:rPr lang="ru-RU" sz="2000" dirty="0" err="1"/>
              <a:t>үшін</a:t>
            </a:r>
            <a:r>
              <a:rPr lang="ru-RU" sz="2000" dirty="0"/>
              <a:t> </a:t>
            </a:r>
            <a:r>
              <a:rPr lang="ru-RU" sz="2000" dirty="0" err="1"/>
              <a:t>қолдануға</a:t>
            </a:r>
            <a:r>
              <a:rPr lang="ru-RU" sz="2000" dirty="0"/>
              <a:t> </a:t>
            </a:r>
            <a:r>
              <a:rPr lang="ru-RU" sz="2000" dirty="0" err="1"/>
              <a:t>болатын</a:t>
            </a:r>
            <a:r>
              <a:rPr lang="ru-RU" sz="2000" dirty="0"/>
              <a:t> </a:t>
            </a:r>
            <a:r>
              <a:rPr lang="en-US" sz="2000" dirty="0" smtClean="0"/>
              <a:t>N=2</a:t>
            </a:r>
            <a:r>
              <a:rPr lang="en-US" sz="2000" baseline="30000" dirty="0" smtClean="0"/>
              <a:t>4</a:t>
            </a:r>
            <a:r>
              <a:rPr lang="en-US" sz="2000" dirty="0" smtClean="0"/>
              <a:t>=</a:t>
            </a:r>
            <a:r>
              <a:rPr lang="ru-RU" sz="2000" dirty="0" smtClean="0"/>
              <a:t>16 </a:t>
            </a:r>
            <a:r>
              <a:rPr lang="ru-RU" sz="2000" dirty="0" err="1"/>
              <a:t>түрлі</a:t>
            </a:r>
            <a:r>
              <a:rPr lang="ru-RU" sz="2000" dirty="0"/>
              <a:t> </a:t>
            </a:r>
            <a:r>
              <a:rPr lang="ru-RU" sz="2000" dirty="0" err="1"/>
              <a:t>комбинацияны</a:t>
            </a:r>
            <a:r>
              <a:rPr lang="ru-RU" sz="2000" dirty="0"/>
              <a:t> </a:t>
            </a:r>
            <a:r>
              <a:rPr lang="ru-RU" sz="2000" dirty="0" err="1"/>
              <a:t>құруға</a:t>
            </a:r>
            <a:r>
              <a:rPr lang="ru-RU" sz="2000" dirty="0"/>
              <a:t> </a:t>
            </a:r>
            <a:r>
              <a:rPr lang="ru-RU" sz="2000" dirty="0" err="1"/>
              <a:t>мүмкіндік</a:t>
            </a:r>
            <a:r>
              <a:rPr lang="ru-RU" sz="2000" dirty="0"/>
              <a:t> </a:t>
            </a:r>
            <a:r>
              <a:rPr lang="ru-RU" sz="2000" dirty="0" err="1"/>
              <a:t>береді</a:t>
            </a:r>
            <a:r>
              <a:rPr lang="ru-RU" sz="2000" dirty="0"/>
              <a:t>. </a:t>
            </a:r>
            <a:endParaRPr lang="ru-RU" sz="2000" dirty="0" smtClean="0"/>
          </a:p>
          <a:p>
            <a:r>
              <a:rPr lang="ru-RU" sz="2000" dirty="0" err="1" smtClean="0"/>
              <a:t>ең</a:t>
            </a:r>
            <a:r>
              <a:rPr lang="ru-RU" sz="2000" dirty="0" smtClean="0"/>
              <a:t> </a:t>
            </a:r>
            <a:r>
              <a:rPr lang="ru-RU" sz="2000" dirty="0" err="1"/>
              <a:t>көп</a:t>
            </a:r>
            <a:r>
              <a:rPr lang="ru-RU" sz="2000" dirty="0"/>
              <a:t> </a:t>
            </a:r>
            <a:r>
              <a:rPr lang="ru-RU" sz="2000" dirty="0" err="1" smtClean="0"/>
              <a:t>қолдануда</a:t>
            </a:r>
            <a:r>
              <a:rPr lang="ru-RU" sz="2000" dirty="0" smtClean="0"/>
              <a:t> </a:t>
            </a:r>
            <a:r>
              <a:rPr lang="ru-RU" sz="2000" dirty="0" err="1"/>
              <a:t>ондық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</a:t>
            </a:r>
            <a:r>
              <a:rPr lang="ru-RU" sz="2000" dirty="0" err="1"/>
              <a:t>оның</a:t>
            </a:r>
            <a:r>
              <a:rPr lang="ru-RU" sz="2000" dirty="0"/>
              <a:t> </a:t>
            </a:r>
            <a:r>
              <a:rPr lang="ru-RU" sz="2000" dirty="0" err="1"/>
              <a:t>нақты</a:t>
            </a:r>
            <a:r>
              <a:rPr lang="ru-RU" sz="2000" dirty="0"/>
              <a:t> </a:t>
            </a:r>
            <a:r>
              <a:rPr lang="ru-RU" sz="2000" dirty="0" err="1"/>
              <a:t>екілік</a:t>
            </a:r>
            <a:r>
              <a:rPr lang="ru-RU" sz="2000" dirty="0"/>
              <a:t> </a:t>
            </a:r>
            <a:r>
              <a:rPr lang="ru-RU" sz="2000" dirty="0" err="1"/>
              <a:t>санымен</a:t>
            </a:r>
            <a:r>
              <a:rPr lang="ru-RU" sz="2000" dirty="0"/>
              <a:t> </a:t>
            </a:r>
            <a:r>
              <a:rPr lang="ru-RU" sz="2000" dirty="0" err="1"/>
              <a:t>ұсынылған</a:t>
            </a:r>
            <a:r>
              <a:rPr lang="ru-RU" sz="2000" dirty="0"/>
              <a:t> </a:t>
            </a:r>
            <a:r>
              <a:rPr lang="ru-RU" sz="2000" dirty="0" err="1" smtClean="0"/>
              <a:t>кодтар</a:t>
            </a:r>
            <a:r>
              <a:rPr lang="ru-RU" sz="2000" dirty="0" smtClean="0"/>
              <a:t>, </a:t>
            </a:r>
            <a:r>
              <a:rPr lang="ru-RU" sz="2000" dirty="0" err="1"/>
              <a:t>мұндай</a:t>
            </a:r>
            <a:r>
              <a:rPr lang="ru-RU" sz="2000" dirty="0"/>
              <a:t> код </a:t>
            </a:r>
            <a:r>
              <a:rPr lang="ru-RU" sz="2000" dirty="0" err="1"/>
              <a:t>кейде</a:t>
            </a:r>
            <a:r>
              <a:rPr lang="ru-RU" sz="2000" dirty="0"/>
              <a:t> </a:t>
            </a:r>
            <a:r>
              <a:rPr lang="ru-RU" sz="2000" dirty="0" err="1"/>
              <a:t>әр</a:t>
            </a:r>
            <a:r>
              <a:rPr lang="ru-RU" sz="2000" dirty="0"/>
              <a:t> </a:t>
            </a:r>
            <a:r>
              <a:rPr lang="ru-RU" sz="2000" dirty="0" err="1"/>
              <a:t>разрядтағы</a:t>
            </a:r>
            <a:r>
              <a:rPr lang="ru-RU" sz="2000" dirty="0"/>
              <a:t> </a:t>
            </a:r>
            <a:r>
              <a:rPr lang="ru-RU" sz="2000" dirty="0" err="1"/>
              <a:t>екілік</a:t>
            </a:r>
            <a:r>
              <a:rPr lang="ru-RU" sz="2000" dirty="0"/>
              <a:t> </a:t>
            </a:r>
            <a:r>
              <a:rPr lang="ru-RU" sz="2000" dirty="0" err="1"/>
              <a:t>сандардың</a:t>
            </a:r>
            <a:r>
              <a:rPr lang="ru-RU" sz="2000" dirty="0"/>
              <a:t> </a:t>
            </a:r>
            <a:r>
              <a:rPr lang="ru-RU" sz="2000" dirty="0" err="1"/>
              <a:t>салмағы</a:t>
            </a:r>
            <a:r>
              <a:rPr lang="ru-RU" sz="2000" dirty="0"/>
              <a:t> </a:t>
            </a:r>
            <a:r>
              <a:rPr lang="ru-RU" sz="2000" dirty="0" err="1"/>
              <a:t>бойынша</a:t>
            </a:r>
            <a:r>
              <a:rPr lang="ru-RU" sz="2000" dirty="0"/>
              <a:t> </a:t>
            </a:r>
            <a:r>
              <a:rPr lang="ru-RU" sz="2000" dirty="0" smtClean="0"/>
              <a:t>8 - 4 - 2 - </a:t>
            </a:r>
            <a:r>
              <a:rPr lang="ru-RU" sz="2000" dirty="0"/>
              <a:t>1 </a:t>
            </a:r>
            <a:r>
              <a:rPr lang="ru-RU" sz="2000" dirty="0" err="1"/>
              <a:t>деп</a:t>
            </a:r>
            <a:r>
              <a:rPr lang="ru-RU" sz="2000" dirty="0"/>
              <a:t> </a:t>
            </a:r>
            <a:r>
              <a:rPr lang="ru-RU" sz="2000" dirty="0" err="1" smtClean="0"/>
              <a:t>белгіленеді</a:t>
            </a:r>
            <a:endParaRPr lang="ru-RU" sz="2000" dirty="0" smtClean="0"/>
          </a:p>
          <a:p>
            <a:r>
              <a:rPr lang="ru-RU" sz="2000" dirty="0" err="1"/>
              <a:t>мысалы</a:t>
            </a:r>
            <a:r>
              <a:rPr lang="ru-RU" sz="2000" dirty="0"/>
              <a:t>, 325 </a:t>
            </a:r>
            <a:r>
              <a:rPr lang="ru-RU" sz="2000" dirty="0" err="1"/>
              <a:t>екілік</a:t>
            </a:r>
            <a:r>
              <a:rPr lang="ru-RU" sz="2000" dirty="0"/>
              <a:t> </a:t>
            </a:r>
            <a:r>
              <a:rPr lang="ru-RU" sz="2000" dirty="0" err="1"/>
              <a:t>ондық</a:t>
            </a:r>
            <a:r>
              <a:rPr lang="ru-RU" sz="2000" dirty="0"/>
              <a:t> </a:t>
            </a:r>
            <a:r>
              <a:rPr lang="ru-RU" sz="2000" dirty="0" err="1"/>
              <a:t>санның</a:t>
            </a:r>
            <a:r>
              <a:rPr lang="ru-RU" sz="2000" dirty="0"/>
              <a:t> </a:t>
            </a:r>
            <a:r>
              <a:rPr lang="ru-RU" sz="2000" dirty="0" err="1"/>
              <a:t>келесі</a:t>
            </a:r>
            <a:r>
              <a:rPr lang="ru-RU" sz="2000" dirty="0"/>
              <a:t> </a:t>
            </a:r>
            <a:r>
              <a:rPr lang="ru-RU" sz="2000" dirty="0" err="1" smtClean="0"/>
              <a:t>түрде</a:t>
            </a:r>
            <a:r>
              <a:rPr lang="ru-RU" sz="2000" dirty="0" smtClean="0"/>
              <a:t> </a:t>
            </a:r>
            <a:r>
              <a:rPr lang="ru-RU" sz="2000" dirty="0"/>
              <a:t>0011-0010-0101 </a:t>
            </a:r>
            <a:r>
              <a:rPr lang="ru-RU" sz="2000" dirty="0" err="1"/>
              <a:t>болады</a:t>
            </a:r>
            <a:r>
              <a:rPr lang="ru-RU" sz="2000" dirty="0"/>
              <a:t>. </a:t>
            </a:r>
            <a:r>
              <a:rPr lang="ru-RU" sz="2000" dirty="0" err="1"/>
              <a:t>төрт</a:t>
            </a:r>
            <a:r>
              <a:rPr lang="ru-RU" sz="2000" dirty="0"/>
              <a:t> </a:t>
            </a:r>
            <a:r>
              <a:rPr lang="ru-RU" sz="2000" dirty="0" err="1"/>
              <a:t>таңбалы</a:t>
            </a:r>
            <a:r>
              <a:rPr lang="ru-RU" sz="2000" dirty="0"/>
              <a:t> </a:t>
            </a:r>
            <a:r>
              <a:rPr lang="ru-RU" sz="2000" dirty="0" err="1"/>
              <a:t>топтар</a:t>
            </a:r>
            <a:r>
              <a:rPr lang="ru-RU" sz="2000" dirty="0"/>
              <a:t> </a:t>
            </a:r>
            <a:r>
              <a:rPr lang="ru-RU" sz="2000" dirty="0" smtClean="0"/>
              <a:t>(</a:t>
            </a:r>
            <a:r>
              <a:rPr lang="ru-RU" sz="2000" dirty="0" err="1" smtClean="0"/>
              <a:t>тетрадалар</a:t>
            </a:r>
            <a:r>
              <a:rPr lang="ru-RU" sz="2000" dirty="0" smtClean="0"/>
              <a:t>) </a:t>
            </a:r>
            <a:r>
              <a:rPr lang="ru-RU" sz="2000" dirty="0" err="1"/>
              <a:t>арасында</a:t>
            </a:r>
            <a:r>
              <a:rPr lang="ru-RU" sz="2000" dirty="0"/>
              <a:t> </a:t>
            </a:r>
            <a:r>
              <a:rPr lang="ru-RU" sz="2000" dirty="0" err="1"/>
              <a:t>бөлу</a:t>
            </a:r>
            <a:r>
              <a:rPr lang="ru-RU" sz="2000" dirty="0"/>
              <a:t> </a:t>
            </a:r>
            <a:r>
              <a:rPr lang="ru-RU" sz="2000" dirty="0" err="1"/>
              <a:t>белгілерін</a:t>
            </a:r>
            <a:r>
              <a:rPr lang="ru-RU" sz="2000" dirty="0"/>
              <a:t> беру </a:t>
            </a:r>
            <a:r>
              <a:rPr lang="ru-RU" sz="2000" dirty="0" err="1"/>
              <a:t>міндетті</a:t>
            </a:r>
            <a:r>
              <a:rPr lang="ru-RU" sz="2000" dirty="0"/>
              <a:t> </a:t>
            </a:r>
            <a:r>
              <a:rPr lang="ru-RU" sz="2000" dirty="0" err="1"/>
              <a:t>емес</a:t>
            </a:r>
            <a:r>
              <a:rPr lang="ru-RU" sz="2000" dirty="0"/>
              <a:t>, </a:t>
            </a:r>
            <a:r>
              <a:rPr lang="ru-RU" sz="2000" dirty="0" err="1"/>
              <a:t>өйткені</a:t>
            </a:r>
            <a:r>
              <a:rPr lang="ru-RU" sz="2000" dirty="0"/>
              <a:t> </a:t>
            </a:r>
            <a:r>
              <a:rPr lang="ru-RU" sz="2000" dirty="0" err="1"/>
              <a:t>әр</a:t>
            </a:r>
            <a:r>
              <a:rPr lang="ru-RU" sz="2000" dirty="0"/>
              <a:t> </a:t>
            </a:r>
            <a:r>
              <a:rPr lang="ru-RU" sz="2000" dirty="0" smtClean="0"/>
              <a:t>сан </a:t>
            </a:r>
            <a:r>
              <a:rPr lang="ru-RU" sz="2000" dirty="0"/>
              <a:t>4-ке </a:t>
            </a:r>
            <a:r>
              <a:rPr lang="ru-RU" sz="2000" dirty="0" err="1"/>
              <a:t>тең</a:t>
            </a:r>
            <a:r>
              <a:rPr lang="ru-RU" sz="2000" dirty="0"/>
              <a:t> </a:t>
            </a:r>
            <a:r>
              <a:rPr lang="ru-RU" sz="2000" dirty="0" err="1"/>
              <a:t>таңбалардың</a:t>
            </a:r>
            <a:r>
              <a:rPr lang="ru-RU" sz="2000" dirty="0"/>
              <a:t> </a:t>
            </a:r>
            <a:r>
              <a:rPr lang="ru-RU" sz="2000" dirty="0" err="1"/>
              <a:t>бірдей</a:t>
            </a:r>
            <a:r>
              <a:rPr lang="ru-RU" sz="2000" dirty="0"/>
              <a:t> </a:t>
            </a:r>
            <a:r>
              <a:rPr lang="ru-RU" sz="2000" dirty="0" err="1"/>
              <a:t>санын</a:t>
            </a:r>
            <a:r>
              <a:rPr lang="ru-RU" sz="2000" dirty="0"/>
              <a:t> </a:t>
            </a:r>
            <a:r>
              <a:rPr lang="ru-RU" sz="2000" dirty="0" err="1"/>
              <a:t>қамтиды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5862337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579549"/>
            <a:ext cx="8915400" cy="5331673"/>
          </a:xfrm>
        </p:spPr>
        <p:txBody>
          <a:bodyPr>
            <a:normAutofit/>
          </a:bodyPr>
          <a:lstStyle/>
          <a:p>
            <a:r>
              <a:rPr lang="ru-RU" sz="2400" dirty="0" err="1" smtClean="0"/>
              <a:t>Кодтық</a:t>
            </a:r>
            <a:r>
              <a:rPr lang="ru-RU" sz="2400" dirty="0" smtClean="0"/>
              <a:t> </a:t>
            </a:r>
            <a:r>
              <a:rPr lang="ru-RU" sz="2400" dirty="0" err="1"/>
              <a:t>комбинациялардағы</a:t>
            </a:r>
            <a:r>
              <a:rPr lang="ru-RU" sz="2400" dirty="0"/>
              <a:t> </a:t>
            </a:r>
            <a:r>
              <a:rPr lang="ru-RU" sz="2400" dirty="0" err="1"/>
              <a:t>элементтер</a:t>
            </a:r>
            <a:r>
              <a:rPr lang="ru-RU" sz="2400" dirty="0"/>
              <a:t> </a:t>
            </a:r>
            <a:r>
              <a:rPr lang="ru-RU" sz="2400" dirty="0" err="1"/>
              <a:t>санына</a:t>
            </a:r>
            <a:r>
              <a:rPr lang="ru-RU" sz="2400" dirty="0"/>
              <a:t> </a:t>
            </a:r>
            <a:r>
              <a:rPr lang="ru-RU" sz="2400" dirty="0" err="1"/>
              <a:t>сәйкес</a:t>
            </a:r>
            <a:r>
              <a:rPr lang="ru-RU" sz="2400" dirty="0"/>
              <a:t> </a:t>
            </a:r>
            <a:r>
              <a:rPr lang="ru-RU" sz="2400" dirty="0" err="1"/>
              <a:t>олар</a:t>
            </a:r>
            <a:r>
              <a:rPr lang="ru-RU" sz="2400" dirty="0"/>
              <a:t> </a:t>
            </a:r>
            <a:r>
              <a:rPr lang="ru-RU" sz="2400" dirty="0" err="1"/>
              <a:t>біркелкі</a:t>
            </a:r>
            <a:r>
              <a:rPr lang="ru-RU" sz="2400" dirty="0"/>
              <a:t> </a:t>
            </a:r>
            <a:r>
              <a:rPr lang="ru-RU" sz="2400" dirty="0" smtClean="0"/>
              <a:t>(</a:t>
            </a:r>
            <a:r>
              <a:rPr lang="ru-RU" sz="2400" dirty="0" err="1" smtClean="0"/>
              <a:t>жиынтық</a:t>
            </a:r>
            <a:r>
              <a:rPr lang="ru-RU" sz="2400" dirty="0" smtClean="0"/>
              <a:t>)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біркелкі</a:t>
            </a:r>
            <a:r>
              <a:rPr lang="ru-RU" sz="2400" dirty="0"/>
              <a:t> </a:t>
            </a:r>
            <a:r>
              <a:rPr lang="ru-RU" sz="2400" dirty="0" err="1"/>
              <a:t>емес</a:t>
            </a:r>
            <a:r>
              <a:rPr lang="ru-RU" sz="2400" dirty="0"/>
              <a:t> </a:t>
            </a:r>
            <a:r>
              <a:rPr lang="ru-RU" sz="2400" dirty="0" smtClean="0"/>
              <a:t>(</a:t>
            </a:r>
            <a:r>
              <a:rPr lang="ru-RU" sz="2400" dirty="0" err="1" smtClean="0"/>
              <a:t>жиынтықталмаған</a:t>
            </a:r>
            <a:r>
              <a:rPr lang="ru-RU" sz="2400" dirty="0" smtClean="0"/>
              <a:t>) </a:t>
            </a:r>
            <a:r>
              <a:rPr lang="ru-RU" sz="2400" dirty="0" err="1"/>
              <a:t>болып</a:t>
            </a:r>
            <a:r>
              <a:rPr lang="ru-RU" sz="2400" dirty="0"/>
              <a:t> </a:t>
            </a:r>
            <a:r>
              <a:rPr lang="ru-RU" sz="2400" dirty="0" err="1"/>
              <a:t>бөлінеді</a:t>
            </a:r>
            <a:r>
              <a:rPr lang="ru-RU" sz="2400" dirty="0"/>
              <a:t>. </a:t>
            </a:r>
            <a:r>
              <a:rPr lang="ru-RU" sz="2400" dirty="0" err="1"/>
              <a:t>Жиынтық</a:t>
            </a:r>
            <a:r>
              <a:rPr lang="ru-RU" sz="2400" dirty="0"/>
              <a:t> </a:t>
            </a:r>
            <a:r>
              <a:rPr lang="ru-RU" sz="2400" dirty="0" err="1"/>
              <a:t>кодтардың</a:t>
            </a:r>
            <a:r>
              <a:rPr lang="ru-RU" sz="2400" dirty="0"/>
              <a:t> </a:t>
            </a:r>
            <a:r>
              <a:rPr lang="ru-RU" sz="2400" dirty="0" err="1"/>
              <a:t>кодтық</a:t>
            </a:r>
            <a:r>
              <a:rPr lang="ru-RU" sz="2400" dirty="0"/>
              <a:t> </a:t>
            </a:r>
            <a:r>
              <a:rPr lang="ru-RU" sz="2400" dirty="0" err="1"/>
              <a:t>комбинацияларының</a:t>
            </a:r>
            <a:r>
              <a:rPr lang="ru-RU" sz="2400" dirty="0"/>
              <a:t> </a:t>
            </a:r>
            <a:r>
              <a:rPr lang="ru-RU" sz="2400" dirty="0" err="1"/>
              <a:t>ұзындығы</a:t>
            </a:r>
            <a:r>
              <a:rPr lang="ru-RU" sz="2400" dirty="0"/>
              <a:t> </a:t>
            </a:r>
            <a:r>
              <a:rPr lang="ru-RU" sz="2400" dirty="0" err="1"/>
              <a:t>бірдей</a:t>
            </a:r>
            <a:r>
              <a:rPr lang="ru-RU" sz="2400" dirty="0"/>
              <a:t> (</a:t>
            </a:r>
            <a:r>
              <a:rPr lang="ru-RU" sz="2400" dirty="0" err="1"/>
              <a:t>кодтағы</a:t>
            </a:r>
            <a:r>
              <a:rPr lang="ru-RU" sz="2400" dirty="0"/>
              <a:t> </a:t>
            </a:r>
            <a:r>
              <a:rPr lang="ru-RU" sz="2400" dirty="0" err="1"/>
              <a:t>таңбалар</a:t>
            </a:r>
            <a:r>
              <a:rPr lang="ru-RU" sz="2400" dirty="0"/>
              <a:t> саны), </a:t>
            </a:r>
            <a:r>
              <a:rPr lang="ru-RU" sz="2400" dirty="0" err="1"/>
              <a:t>жиынтықталмаған</a:t>
            </a:r>
            <a:r>
              <a:rPr lang="ru-RU" sz="2400" dirty="0"/>
              <a:t> </a:t>
            </a:r>
            <a:r>
              <a:rPr lang="ru-RU" sz="2400" dirty="0" err="1"/>
              <a:t>комбинациялардың</a:t>
            </a:r>
            <a:r>
              <a:rPr lang="ru-RU" sz="2400" dirty="0"/>
              <a:t> </a:t>
            </a:r>
            <a:r>
              <a:rPr lang="ru-RU" sz="2400" dirty="0" err="1"/>
              <a:t>ұзындығы</a:t>
            </a:r>
            <a:r>
              <a:rPr lang="ru-RU" sz="2400" dirty="0"/>
              <a:t> </a:t>
            </a:r>
            <a:r>
              <a:rPr lang="ru-RU" sz="2400" dirty="0" err="1"/>
              <a:t>әртүрлі</a:t>
            </a:r>
            <a:r>
              <a:rPr lang="ru-RU" sz="2400" dirty="0"/>
              <a:t> </a:t>
            </a:r>
            <a:r>
              <a:rPr lang="ru-RU" sz="2400" dirty="0" err="1"/>
              <a:t>болады</a:t>
            </a:r>
            <a:r>
              <a:rPr lang="ru-RU" sz="2400" dirty="0"/>
              <a:t>. </a:t>
            </a:r>
            <a:endParaRPr lang="ru-RU" sz="2400" dirty="0" smtClean="0"/>
          </a:p>
          <a:p>
            <a:r>
              <a:rPr lang="ru-RU" sz="2400" dirty="0" err="1" smtClean="0"/>
              <a:t>Кодтың</a:t>
            </a:r>
            <a:r>
              <a:rPr lang="ru-RU" sz="2400" dirty="0" smtClean="0"/>
              <a:t> </a:t>
            </a:r>
            <a:r>
              <a:rPr lang="ru-RU" sz="2400" dirty="0" err="1"/>
              <a:t>толықтығы</a:t>
            </a:r>
            <a:r>
              <a:rPr lang="ru-RU" sz="2400" dirty="0"/>
              <a:t> </a:t>
            </a:r>
            <a:r>
              <a:rPr lang="ru-RU" sz="2400" dirty="0" err="1"/>
              <a:t>оның</a:t>
            </a:r>
            <a:r>
              <a:rPr lang="ru-RU" sz="2400" dirty="0"/>
              <a:t> </a:t>
            </a:r>
            <a:r>
              <a:rPr lang="ru-RU" sz="2400" dirty="0" err="1" smtClean="0"/>
              <a:t>бөгеулерге</a:t>
            </a:r>
            <a:r>
              <a:rPr lang="ru-RU" sz="2400" dirty="0" smtClean="0"/>
              <a:t> </a:t>
            </a:r>
            <a:r>
              <a:rPr lang="ru-RU" sz="2400" dirty="0" err="1" smtClean="0"/>
              <a:t>төзімділігін</a:t>
            </a:r>
            <a:r>
              <a:rPr lang="ru-RU" sz="2400" dirty="0" smtClean="0"/>
              <a:t> </a:t>
            </a:r>
            <a:r>
              <a:rPr lang="ru-RU" sz="2400" dirty="0" err="1"/>
              <a:t>біршама</a:t>
            </a:r>
            <a:r>
              <a:rPr lang="ru-RU" sz="2400" dirty="0"/>
              <a:t> </a:t>
            </a:r>
            <a:r>
              <a:rPr lang="ru-RU" sz="2400" dirty="0" err="1"/>
              <a:t>арттыруға</a:t>
            </a:r>
            <a:r>
              <a:rPr lang="ru-RU" sz="2400" dirty="0"/>
              <a:t> </a:t>
            </a:r>
            <a:r>
              <a:rPr lang="ru-RU" sz="2400" dirty="0" err="1"/>
              <a:t>мүмкіндік</a:t>
            </a:r>
            <a:r>
              <a:rPr lang="ru-RU" sz="2400" dirty="0"/>
              <a:t> </a:t>
            </a:r>
            <a:r>
              <a:rPr lang="ru-RU" sz="2400" dirty="0" err="1"/>
              <a:t>береді</a:t>
            </a:r>
            <a:r>
              <a:rPr lang="ru-RU" sz="2400" dirty="0"/>
              <a:t>, </a:t>
            </a:r>
            <a:r>
              <a:rPr lang="ru-RU" sz="2400" dirty="0" err="1"/>
              <a:t>өйткені</a:t>
            </a:r>
            <a:r>
              <a:rPr lang="ru-RU" sz="2400" dirty="0"/>
              <a:t> код </a:t>
            </a:r>
            <a:r>
              <a:rPr lang="ru-RU" sz="2400" dirty="0" err="1"/>
              <a:t>комбинациясының</a:t>
            </a:r>
            <a:r>
              <a:rPr lang="ru-RU" sz="2400" dirty="0"/>
              <a:t> </a:t>
            </a:r>
            <a:r>
              <a:rPr lang="ru-RU" sz="2400" dirty="0" err="1"/>
              <a:t>элементтерінің</a:t>
            </a:r>
            <a:r>
              <a:rPr lang="ru-RU" sz="2400" dirty="0"/>
              <a:t> </a:t>
            </a:r>
            <a:r>
              <a:rPr lang="ru-RU" sz="2400" dirty="0" err="1"/>
              <a:t>санын</a:t>
            </a:r>
            <a:r>
              <a:rPr lang="ru-RU" sz="2400" dirty="0"/>
              <a:t> </a:t>
            </a:r>
            <a:r>
              <a:rPr lang="ru-RU" sz="2400" dirty="0" err="1"/>
              <a:t>бақылауға</a:t>
            </a:r>
            <a:r>
              <a:rPr lang="ru-RU" sz="2400" dirty="0"/>
              <a:t> </a:t>
            </a:r>
            <a:r>
              <a:rPr lang="ru-RU" sz="2400" dirty="0" err="1"/>
              <a:t>болады</a:t>
            </a:r>
            <a:r>
              <a:rPr lang="ru-RU" sz="2400" dirty="0"/>
              <a:t>. </a:t>
            </a:r>
            <a:r>
              <a:rPr lang="ru-RU" sz="2400" dirty="0" err="1"/>
              <a:t>Сонымен</a:t>
            </a:r>
            <a:r>
              <a:rPr lang="ru-RU" sz="2400" dirty="0"/>
              <a:t>, 325 </a:t>
            </a:r>
            <a:r>
              <a:rPr lang="ru-RU" sz="2400" dirty="0" err="1"/>
              <a:t>жиынтық</a:t>
            </a:r>
            <a:r>
              <a:rPr lang="ru-RU" sz="2400" dirty="0"/>
              <a:t> </a:t>
            </a:r>
            <a:r>
              <a:rPr lang="ru-RU" sz="2400" dirty="0" err="1"/>
              <a:t>ондық</a:t>
            </a:r>
            <a:r>
              <a:rPr lang="ru-RU" sz="2400" dirty="0"/>
              <a:t> </a:t>
            </a:r>
            <a:r>
              <a:rPr lang="ru-RU" sz="2400" dirty="0" err="1"/>
              <a:t>кодының</a:t>
            </a:r>
            <a:r>
              <a:rPr lang="ru-RU" sz="2400" dirty="0"/>
              <a:t> саны </a:t>
            </a:r>
            <a:r>
              <a:rPr lang="ru-RU" sz="2400" dirty="0" err="1"/>
              <a:t>келесі</a:t>
            </a:r>
            <a:r>
              <a:rPr lang="ru-RU" sz="2400" dirty="0"/>
              <a:t> </a:t>
            </a:r>
            <a:r>
              <a:rPr lang="ru-RU" sz="2400" dirty="0" err="1"/>
              <a:t>түрде</a:t>
            </a:r>
            <a:r>
              <a:rPr lang="ru-RU" sz="2400" dirty="0"/>
              <a:t> </a:t>
            </a:r>
            <a:r>
              <a:rPr lang="ru-RU" sz="2400" dirty="0" err="1"/>
              <a:t>жазылады</a:t>
            </a:r>
            <a:r>
              <a:rPr lang="ru-RU" sz="2400" dirty="0"/>
              <a:t> 000000111-0000000011-0000011111</a:t>
            </a:r>
          </a:p>
        </p:txBody>
      </p:sp>
    </p:spTree>
    <p:extLst>
      <p:ext uri="{BB962C8B-B14F-4D97-AF65-F5344CB8AC3E}">
        <p14:creationId xmlns:p14="http://schemas.microsoft.com/office/powerpoint/2010/main" val="2487197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23520"/>
            <a:ext cx="8915400" cy="5687702"/>
          </a:xfrm>
        </p:spPr>
        <p:txBody>
          <a:bodyPr/>
          <a:lstStyle/>
          <a:p>
            <a:r>
              <a:rPr lang="kk-KZ" dirty="0"/>
              <a:t> </a:t>
            </a:r>
            <a:r>
              <a:rPr lang="kk-KZ" sz="2000" dirty="0"/>
              <a:t>Артықшылығына бар болуына сәйкес </a:t>
            </a:r>
            <a:r>
              <a:rPr lang="kk-KZ" sz="2000" dirty="0" smtClean="0"/>
              <a:t>кодтар </a:t>
            </a:r>
            <a:r>
              <a:rPr lang="kk-KZ" sz="2000" b="1" dirty="0" smtClean="0"/>
              <a:t>бөгеуілден қорғалған </a:t>
            </a:r>
            <a:r>
              <a:rPr lang="kk-KZ" sz="2000" b="1" dirty="0"/>
              <a:t>және бөгеуілден қорғалмаған </a:t>
            </a:r>
            <a:r>
              <a:rPr lang="kk-KZ" sz="2000" b="1" dirty="0" smtClean="0"/>
              <a:t>болып </a:t>
            </a:r>
            <a:r>
              <a:rPr lang="kk-KZ" sz="2000" dirty="0" smtClean="0"/>
              <a:t>бөлінеді. Соңғыларға </a:t>
            </a:r>
            <a:r>
              <a:rPr lang="kk-KZ" sz="2000" dirty="0"/>
              <a:t>бір таңбаны екіншісімен алмастыру (мысалы, 1-ден 0-ге немесе 0-ден 1-ге дейін) қателікке әкелетін барлық кодтарды </a:t>
            </a:r>
            <a:r>
              <a:rPr lang="kk-KZ" sz="2000" dirty="0" smtClean="0"/>
              <a:t> жатқызады.</a:t>
            </a:r>
            <a:endParaRPr lang="ru-RU" sz="2000" dirty="0"/>
          </a:p>
          <a:p>
            <a:r>
              <a:rPr lang="ru-RU" sz="2000" dirty="0" err="1"/>
              <a:t>барлық</a:t>
            </a:r>
            <a:r>
              <a:rPr lang="ru-RU" sz="2000" dirty="0"/>
              <a:t> </a:t>
            </a:r>
            <a:r>
              <a:rPr lang="ru-RU" sz="2000" dirty="0" err="1"/>
              <a:t>мүмкін</a:t>
            </a:r>
            <a:r>
              <a:rPr lang="ru-RU" sz="2000" dirty="0"/>
              <a:t> </a:t>
            </a:r>
            <a:r>
              <a:rPr lang="ru-RU" sz="2000" dirty="0" err="1"/>
              <a:t>комбинацияларды</a:t>
            </a:r>
            <a:r>
              <a:rPr lang="ru-RU" sz="2000" dirty="0"/>
              <a:t> </a:t>
            </a:r>
            <a:r>
              <a:rPr lang="ru-RU" sz="2000" dirty="0" err="1"/>
              <a:t>қолданатын</a:t>
            </a:r>
            <a:r>
              <a:rPr lang="ru-RU" sz="2000" dirty="0"/>
              <a:t> </a:t>
            </a:r>
            <a:r>
              <a:rPr lang="ru-RU" sz="2000" dirty="0" err="1"/>
              <a:t>сандық</a:t>
            </a:r>
            <a:r>
              <a:rPr lang="ru-RU" sz="2000" dirty="0"/>
              <a:t> </a:t>
            </a:r>
            <a:r>
              <a:rPr lang="ru-RU" sz="2000" dirty="0" err="1"/>
              <a:t>кодтар</a:t>
            </a:r>
            <a:r>
              <a:rPr lang="ru-RU" sz="2000" dirty="0"/>
              <a:t> (</a:t>
            </a:r>
            <a:r>
              <a:rPr lang="ru-RU" sz="2000" dirty="0" err="1"/>
              <a:t>барлық</a:t>
            </a:r>
            <a:r>
              <a:rPr lang="ru-RU" sz="2000" dirty="0"/>
              <a:t> </a:t>
            </a:r>
            <a:r>
              <a:rPr lang="ru-RU" sz="2000" dirty="0" err="1"/>
              <a:t>комбинацияларға</a:t>
            </a:r>
            <a:r>
              <a:rPr lang="ru-RU" sz="2000" dirty="0"/>
              <a:t> </a:t>
            </a:r>
            <a:r>
              <a:rPr lang="ru-RU" sz="2000" dirty="0" err="1"/>
              <a:t>арналған</a:t>
            </a:r>
            <a:r>
              <a:rPr lang="ru-RU" sz="2000" dirty="0"/>
              <a:t> </a:t>
            </a:r>
            <a:r>
              <a:rPr lang="ru-RU" sz="2000" dirty="0" err="1"/>
              <a:t>кодтар</a:t>
            </a:r>
            <a:r>
              <a:rPr lang="ru-RU" sz="2000" dirty="0"/>
              <a:t>) </a:t>
            </a:r>
            <a:r>
              <a:rPr lang="kk-KZ" sz="2000" b="1" dirty="0"/>
              <a:t>бөгеуілден қорғалмаған болып </a:t>
            </a:r>
            <a:r>
              <a:rPr lang="kk-KZ" sz="2000" b="1" dirty="0" smtClean="0"/>
              <a:t>саналады</a:t>
            </a:r>
            <a:r>
              <a:rPr lang="ru-RU" sz="2000" dirty="0" smtClean="0"/>
              <a:t>. </a:t>
            </a:r>
            <a:r>
              <a:rPr lang="ru-RU" sz="2000" dirty="0" err="1"/>
              <a:t>берілген</a:t>
            </a:r>
            <a:r>
              <a:rPr lang="ru-RU" sz="2000" dirty="0"/>
              <a:t> </a:t>
            </a:r>
            <a:r>
              <a:rPr lang="ru-RU" sz="2000" dirty="0" err="1"/>
              <a:t>комбинациядағы</a:t>
            </a:r>
            <a:r>
              <a:rPr lang="ru-RU" sz="2000" dirty="0"/>
              <a:t> кем </a:t>
            </a:r>
            <a:r>
              <a:rPr lang="ru-RU" sz="2000" dirty="0" err="1"/>
              <a:t>дегенде</a:t>
            </a:r>
            <a:r>
              <a:rPr lang="ru-RU" sz="2000" dirty="0"/>
              <a:t> </a:t>
            </a:r>
            <a:r>
              <a:rPr lang="ru-RU" sz="2000" dirty="0" err="1"/>
              <a:t>бір</a:t>
            </a:r>
            <a:r>
              <a:rPr lang="ru-RU" sz="2000" dirty="0"/>
              <a:t> </a:t>
            </a:r>
            <a:r>
              <a:rPr lang="ru-RU" sz="2000" dirty="0" err="1"/>
              <a:t>таңбаның</a:t>
            </a:r>
            <a:r>
              <a:rPr lang="ru-RU" sz="2000" dirty="0"/>
              <a:t> </a:t>
            </a:r>
            <a:r>
              <a:rPr lang="ru-RU" sz="2000" dirty="0" err="1"/>
              <a:t>бұрмалануы</a:t>
            </a:r>
            <a:r>
              <a:rPr lang="ru-RU" sz="2000" dirty="0"/>
              <a:t> </a:t>
            </a:r>
            <a:r>
              <a:rPr lang="ru-RU" sz="2000" dirty="0" err="1"/>
              <a:t>басқа</a:t>
            </a:r>
            <a:r>
              <a:rPr lang="ru-RU" sz="2000" dirty="0"/>
              <a:t> </a:t>
            </a:r>
            <a:r>
              <a:rPr lang="ru-RU" sz="2000" dirty="0" err="1"/>
              <a:t>хабарламаға</a:t>
            </a:r>
            <a:r>
              <a:rPr lang="ru-RU" sz="2000" dirty="0"/>
              <a:t> </a:t>
            </a:r>
            <a:r>
              <a:rPr lang="ru-RU" sz="2000" dirty="0" err="1"/>
              <a:t>сәйкес</a:t>
            </a:r>
            <a:r>
              <a:rPr lang="ru-RU" sz="2000" dirty="0"/>
              <a:t> </a:t>
            </a:r>
            <a:r>
              <a:rPr lang="ru-RU" sz="2000" dirty="0" err="1"/>
              <a:t>келетін</a:t>
            </a:r>
            <a:r>
              <a:rPr lang="ru-RU" sz="2000" dirty="0"/>
              <a:t> </a:t>
            </a:r>
            <a:r>
              <a:rPr lang="ru-RU" sz="2000" dirty="0" err="1"/>
              <a:t>жаңа</a:t>
            </a:r>
            <a:r>
              <a:rPr lang="ru-RU" sz="2000" dirty="0"/>
              <a:t> </a:t>
            </a:r>
            <a:r>
              <a:rPr lang="ru-RU" sz="2000" dirty="0" err="1"/>
              <a:t>комбинациялардың</a:t>
            </a:r>
            <a:r>
              <a:rPr lang="ru-RU" sz="2000" dirty="0"/>
              <a:t> </a:t>
            </a:r>
            <a:r>
              <a:rPr lang="ru-RU" sz="2000" dirty="0" err="1"/>
              <a:t>пайда</a:t>
            </a:r>
            <a:r>
              <a:rPr lang="ru-RU" sz="2000" dirty="0"/>
              <a:t> </a:t>
            </a:r>
            <a:r>
              <a:rPr lang="ru-RU" sz="2000" dirty="0" err="1"/>
              <a:t>болуына</a:t>
            </a:r>
            <a:r>
              <a:rPr lang="ru-RU" sz="2000" dirty="0"/>
              <a:t> </a:t>
            </a:r>
            <a:r>
              <a:rPr lang="ru-RU" sz="2000" dirty="0" err="1"/>
              <a:t>әкеледі</a:t>
            </a:r>
            <a:r>
              <a:rPr lang="ru-RU" sz="2000" dirty="0"/>
              <a:t>. </a:t>
            </a:r>
            <a:r>
              <a:rPr lang="kk-KZ" sz="2000" b="1" dirty="0" smtClean="0"/>
              <a:t>бөгеуілден </a:t>
            </a:r>
            <a:r>
              <a:rPr lang="ru-RU" sz="2000" dirty="0" err="1" smtClean="0"/>
              <a:t>қарсы</a:t>
            </a:r>
            <a:r>
              <a:rPr lang="ru-RU" sz="2000" dirty="0" smtClean="0"/>
              <a:t> </a:t>
            </a:r>
            <a:r>
              <a:rPr lang="ru-RU" sz="2000" dirty="0" err="1" smtClean="0"/>
              <a:t>төмендігіне</a:t>
            </a:r>
            <a:r>
              <a:rPr lang="ru-RU" sz="2000" dirty="0" smtClean="0"/>
              <a:t> </a:t>
            </a:r>
            <a:r>
              <a:rPr lang="ru-RU" sz="2000" dirty="0" err="1"/>
              <a:t>қарамастан</a:t>
            </a:r>
            <a:r>
              <a:rPr lang="ru-RU" sz="2000" dirty="0"/>
              <a:t>, </a:t>
            </a:r>
            <a:r>
              <a:rPr lang="ru-RU" sz="2000" dirty="0" err="1"/>
              <a:t>бұл</a:t>
            </a:r>
            <a:r>
              <a:rPr lang="ru-RU" sz="2000" dirty="0"/>
              <a:t> </a:t>
            </a:r>
            <a:r>
              <a:rPr lang="ru-RU" sz="2000" dirty="0" err="1"/>
              <a:t>кодтар</a:t>
            </a:r>
            <a:r>
              <a:rPr lang="ru-RU" sz="2000" dirty="0"/>
              <a:t> беру </a:t>
            </a:r>
            <a:r>
              <a:rPr lang="ru-RU" sz="2000" dirty="0" err="1"/>
              <a:t>кезінде</a:t>
            </a:r>
            <a:r>
              <a:rPr lang="ru-RU" sz="2000" dirty="0"/>
              <a:t> </a:t>
            </a:r>
            <a:r>
              <a:rPr lang="ru-RU" sz="2000" dirty="0" err="1" smtClean="0"/>
              <a:t>бөгеулер</a:t>
            </a:r>
            <a:r>
              <a:rPr lang="ru-RU" sz="2000" dirty="0" smtClean="0"/>
              <a:t> </a:t>
            </a:r>
            <a:r>
              <a:rPr lang="ru-RU" sz="2000" dirty="0" err="1"/>
              <a:t>әсері</a:t>
            </a:r>
            <a:r>
              <a:rPr lang="ru-RU" sz="2000" dirty="0"/>
              <a:t> </a:t>
            </a:r>
            <a:r>
              <a:rPr lang="ru-RU" sz="2000" dirty="0" err="1"/>
              <a:t>айтарлықтай</a:t>
            </a:r>
            <a:r>
              <a:rPr lang="ru-RU" sz="2000" dirty="0"/>
              <a:t> </a:t>
            </a:r>
            <a:r>
              <a:rPr lang="ru-RU" sz="2000" dirty="0" err="1"/>
              <a:t>болмаған</a:t>
            </a:r>
            <a:r>
              <a:rPr lang="ru-RU" sz="2000" dirty="0"/>
              <a:t> </a:t>
            </a:r>
            <a:r>
              <a:rPr lang="ru-RU" sz="2000" dirty="0" err="1"/>
              <a:t>жағдайларда</a:t>
            </a:r>
            <a:r>
              <a:rPr lang="ru-RU" sz="2000" dirty="0"/>
              <a:t> </a:t>
            </a:r>
            <a:r>
              <a:rPr lang="ru-RU" sz="2000" dirty="0" err="1"/>
              <a:t>кеңінен</a:t>
            </a:r>
            <a:r>
              <a:rPr lang="ru-RU" sz="2000" dirty="0"/>
              <a:t> </a:t>
            </a:r>
            <a:r>
              <a:rPr lang="ru-RU" sz="2000" dirty="0" err="1"/>
              <a:t>қолданылады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7856422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399245"/>
            <a:ext cx="8915400" cy="5511977"/>
          </a:xfrm>
        </p:spPr>
        <p:txBody>
          <a:bodyPr>
            <a:normAutofit/>
          </a:bodyPr>
          <a:lstStyle/>
          <a:p>
            <a:r>
              <a:rPr lang="ru-RU" sz="2000" dirty="0" err="1" smtClean="0"/>
              <a:t>Комбинаторлық</a:t>
            </a:r>
            <a:r>
              <a:rPr lang="ru-RU" sz="2000" dirty="0" smtClean="0"/>
              <a:t> </a:t>
            </a:r>
            <a:r>
              <a:rPr lang="ru-RU" sz="2000" dirty="0" err="1"/>
              <a:t>кодтар</a:t>
            </a:r>
            <a:r>
              <a:rPr lang="ru-RU" sz="2000" dirty="0"/>
              <a:t> </a:t>
            </a:r>
            <a:r>
              <a:rPr lang="ru-RU" sz="2000" dirty="0" err="1" smtClean="0"/>
              <a:t>математикалық</a:t>
            </a:r>
            <a:r>
              <a:rPr lang="ru-RU" sz="2000" dirty="0" smtClean="0"/>
              <a:t>  </a:t>
            </a:r>
            <a:r>
              <a:rPr lang="ru-RU" sz="2000" dirty="0" err="1" smtClean="0"/>
              <a:t>теориясында</a:t>
            </a:r>
            <a:r>
              <a:rPr lang="ru-RU" sz="2000" dirty="0" smtClean="0"/>
              <a:t> </a:t>
            </a:r>
            <a:r>
              <a:rPr lang="ru-RU" sz="2000" dirty="0" err="1" smtClean="0"/>
              <a:t>негізделген</a:t>
            </a:r>
            <a:r>
              <a:rPr lang="ru-RU" sz="2000" dirty="0" smtClean="0"/>
              <a:t> </a:t>
            </a:r>
            <a:r>
              <a:rPr lang="ru-RU" sz="2000" dirty="0" err="1" smtClean="0"/>
              <a:t>қосылыстарында</a:t>
            </a:r>
            <a:r>
              <a:rPr lang="ru-RU" sz="2000" dirty="0" smtClean="0"/>
              <a:t> </a:t>
            </a:r>
            <a:r>
              <a:rPr lang="ru-RU" sz="2000" dirty="0" err="1" smtClean="0"/>
              <a:t>негізделген</a:t>
            </a:r>
            <a:r>
              <a:rPr lang="ru-RU" sz="2000" dirty="0" smtClean="0"/>
              <a:t>, </a:t>
            </a:r>
            <a:r>
              <a:rPr lang="ru-RU" sz="2000" dirty="0" err="1" smtClean="0"/>
              <a:t>ауыстыру</a:t>
            </a:r>
            <a:r>
              <a:rPr lang="ru-RU" sz="2000" dirty="0" smtClean="0"/>
              <a:t>, </a:t>
            </a:r>
            <a:r>
              <a:rPr lang="ru-RU" sz="2000" dirty="0" err="1" smtClean="0"/>
              <a:t>үлестіру</a:t>
            </a:r>
            <a:r>
              <a:rPr lang="ru-RU" sz="2000" dirty="0" smtClean="0"/>
              <a:t> </a:t>
            </a:r>
            <a:r>
              <a:rPr lang="ru-RU" sz="2000" dirty="0" err="1" smtClean="0"/>
              <a:t>және</a:t>
            </a:r>
            <a:r>
              <a:rPr lang="ru-RU" sz="2000" dirty="0" smtClean="0"/>
              <a:t>  </a:t>
            </a:r>
            <a:r>
              <a:rPr lang="ru-RU" sz="2000" dirty="0" err="1" smtClean="0"/>
              <a:t>сәйкестендіру</a:t>
            </a:r>
            <a:r>
              <a:rPr lang="ru-RU" sz="2000" dirty="0" smtClean="0"/>
              <a:t>. </a:t>
            </a:r>
          </a:p>
          <a:p>
            <a:pPr lvl="0"/>
            <a:r>
              <a:rPr lang="kk-KZ" sz="2000" dirty="0"/>
              <a:t>Ауыстыру заңы бойынша құралған кодтардың кодтар комбинацияларының жалпы болуы мүмкін саны </a:t>
            </a:r>
            <a:r>
              <a:rPr lang="kk-KZ" sz="2000" dirty="0" smtClean="0"/>
              <a:t>келсі </a:t>
            </a:r>
            <a:r>
              <a:rPr lang="kk-KZ" sz="2000" dirty="0"/>
              <a:t>өрнекпен анықталады </a:t>
            </a:r>
            <a:endParaRPr lang="kk-KZ" sz="2000" dirty="0" smtClean="0"/>
          </a:p>
          <a:p>
            <a:pPr lvl="0"/>
            <a:endParaRPr lang="kk-KZ" sz="2000" dirty="0"/>
          </a:p>
          <a:p>
            <a:pPr lvl="0"/>
            <a:endParaRPr lang="ru-RU" sz="2000" dirty="0"/>
          </a:p>
          <a:p>
            <a:pPr marL="0" indent="0">
              <a:buNone/>
            </a:pPr>
            <a:r>
              <a:rPr lang="ru-RU" sz="2000" dirty="0" smtClean="0"/>
              <a:t> </a:t>
            </a:r>
            <a:r>
              <a:rPr lang="ru-RU" sz="2000" dirty="0"/>
              <a:t> </a:t>
            </a:r>
          </a:p>
          <a:p>
            <a:pPr lvl="0"/>
            <a:r>
              <a:rPr lang="kk-KZ" sz="2000" dirty="0"/>
              <a:t>Үлестіру заңы бойынша құралған кодтардың кодтар комбинацияларының жалпы болуы мүмкін саны </a:t>
            </a:r>
            <a:r>
              <a:rPr lang="kk-KZ" sz="2000" dirty="0" smtClean="0"/>
              <a:t>келесі </a:t>
            </a:r>
            <a:r>
              <a:rPr lang="kk-KZ" sz="2000" dirty="0"/>
              <a:t>өрнекпен анықталады </a:t>
            </a:r>
            <a:endParaRPr lang="ru-RU" sz="2000" dirty="0"/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5423" y="2462280"/>
            <a:ext cx="6296025" cy="8001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0540" y="4720597"/>
            <a:ext cx="7181850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5363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408908" y="343436"/>
            <a:ext cx="8915400" cy="6173273"/>
          </a:xfrm>
        </p:spPr>
        <p:txBody>
          <a:bodyPr>
            <a:normAutofit lnSpcReduction="10000"/>
          </a:bodyPr>
          <a:lstStyle/>
          <a:p>
            <a:r>
              <a:rPr lang="kk-KZ" dirty="0" smtClean="0"/>
              <a:t>Мысалы </a:t>
            </a:r>
            <a:r>
              <a:rPr lang="en-US" dirty="0" smtClean="0"/>
              <a:t>n = 3</a:t>
            </a:r>
            <a:r>
              <a:rPr lang="kk-KZ" dirty="0" smtClean="0"/>
              <a:t>(а,б,в) және </a:t>
            </a:r>
            <a:r>
              <a:rPr lang="en-US" dirty="0" smtClean="0"/>
              <a:t>m=2, </a:t>
            </a:r>
            <a:r>
              <a:rPr lang="ru-RU" dirty="0" err="1" smtClean="0"/>
              <a:t>комбинациялар</a:t>
            </a:r>
            <a:r>
              <a:rPr lang="ru-RU" dirty="0" smtClean="0"/>
              <a:t> саны</a:t>
            </a:r>
          </a:p>
          <a:p>
            <a:endParaRPr lang="ru-RU" dirty="0"/>
          </a:p>
          <a:p>
            <a:endParaRPr lang="ru-RU" dirty="0" smtClean="0"/>
          </a:p>
          <a:p>
            <a:pPr lvl="0"/>
            <a:r>
              <a:rPr lang="kk-KZ" dirty="0"/>
              <a:t>Сәйкестендіру заңы бойынша құралған кодтардың кодтар комбинацияларының жалпы болуы мүмкін саны </a:t>
            </a:r>
            <a:r>
              <a:rPr lang="kk-KZ" dirty="0" smtClean="0"/>
              <a:t>келесі </a:t>
            </a:r>
            <a:r>
              <a:rPr lang="kk-KZ" dirty="0"/>
              <a:t>өрнекпен анықталады </a:t>
            </a:r>
            <a:endParaRPr lang="kk-KZ" dirty="0" smtClean="0"/>
          </a:p>
          <a:p>
            <a:pPr lvl="0"/>
            <a:endParaRPr lang="kk-KZ" dirty="0"/>
          </a:p>
          <a:p>
            <a:pPr marL="0" indent="0">
              <a:buNone/>
            </a:pPr>
            <a:endParaRPr lang="kk-KZ" dirty="0" smtClean="0"/>
          </a:p>
          <a:p>
            <a:pPr marL="0" indent="0">
              <a:buNone/>
            </a:pPr>
            <a:endParaRPr lang="kk-KZ" dirty="0"/>
          </a:p>
          <a:p>
            <a:pPr marL="0" indent="0">
              <a:buNone/>
            </a:pPr>
            <a:r>
              <a:rPr lang="kk-KZ" dirty="0" smtClean="0"/>
              <a:t>Мысалы </a:t>
            </a:r>
            <a:r>
              <a:rPr lang="en-US" dirty="0"/>
              <a:t>n = 3</a:t>
            </a:r>
            <a:r>
              <a:rPr lang="kk-KZ" dirty="0" smtClean="0"/>
              <a:t>(а,б,в,г) </a:t>
            </a:r>
            <a:r>
              <a:rPr lang="kk-KZ" dirty="0"/>
              <a:t>және </a:t>
            </a:r>
            <a:r>
              <a:rPr lang="en-US" dirty="0"/>
              <a:t>m=2, </a:t>
            </a:r>
            <a:r>
              <a:rPr lang="ru-RU" dirty="0" err="1"/>
              <a:t>комбинациялар</a:t>
            </a:r>
            <a:r>
              <a:rPr lang="ru-RU" dirty="0"/>
              <a:t> </a:t>
            </a:r>
            <a:r>
              <a:rPr lang="ru-RU" dirty="0" smtClean="0"/>
              <a:t>саны</a:t>
            </a:r>
          </a:p>
          <a:p>
            <a:endParaRPr lang="kk-KZ" dirty="0"/>
          </a:p>
          <a:p>
            <a:endParaRPr lang="kk-KZ" dirty="0" smtClean="0"/>
          </a:p>
          <a:p>
            <a:endParaRPr lang="kk-KZ" dirty="0"/>
          </a:p>
          <a:p>
            <a:r>
              <a:rPr lang="kk-KZ" dirty="0" smtClean="0"/>
              <a:t>Мұндай кодтарды бір тіркесімге арналған кодтар деп атайды. </a:t>
            </a:r>
          </a:p>
          <a:p>
            <a:endParaRPr lang="kk-KZ" dirty="0" smtClean="0"/>
          </a:p>
          <a:p>
            <a:r>
              <a:rPr lang="kk-KZ" dirty="0" smtClean="0"/>
              <a:t>С</a:t>
            </a:r>
            <a:r>
              <a:rPr lang="kk-KZ" baseline="30000" dirty="0" smtClean="0"/>
              <a:t>1</a:t>
            </a:r>
            <a:r>
              <a:rPr lang="kk-KZ" baseline="-25000" dirty="0" smtClean="0"/>
              <a:t>n</a:t>
            </a:r>
            <a:r>
              <a:rPr lang="kk-KZ" dirty="0" smtClean="0"/>
              <a:t> кодтары </a:t>
            </a:r>
            <a:r>
              <a:rPr lang="ru-RU" dirty="0"/>
              <a:t>сигнал </a:t>
            </a:r>
            <a:r>
              <a:rPr lang="ru-RU" dirty="0" err="1"/>
              <a:t>элементтерін</a:t>
            </a:r>
            <a:r>
              <a:rPr lang="ru-RU" dirty="0"/>
              <a:t> </a:t>
            </a:r>
            <a:r>
              <a:rPr lang="ru-RU" dirty="0" err="1"/>
              <a:t>уақытша</a:t>
            </a:r>
            <a:r>
              <a:rPr lang="ru-RU" dirty="0"/>
              <a:t> </a:t>
            </a:r>
            <a:r>
              <a:rPr lang="ru-RU" dirty="0" err="1"/>
              <a:t>бөлу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 smtClean="0"/>
              <a:t>таратушы</a:t>
            </a:r>
            <a:r>
              <a:rPr lang="ru-RU" dirty="0" smtClean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аталады</a:t>
            </a:r>
            <a:endParaRPr lang="kk-KZ" dirty="0"/>
          </a:p>
          <a:p>
            <a:endParaRPr lang="kk-KZ" dirty="0" smtClean="0"/>
          </a:p>
          <a:p>
            <a:endParaRPr lang="ru-RU" dirty="0"/>
          </a:p>
          <a:p>
            <a:pPr lvl="0"/>
            <a:endParaRPr lang="ru-RU" dirty="0"/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0358" y="708204"/>
            <a:ext cx="4933950" cy="8191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2408" y="2401372"/>
            <a:ext cx="7581900" cy="10287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6395" y="3966291"/>
            <a:ext cx="445770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98834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714375"/>
            <a:ext cx="8915400" cy="5196847"/>
          </a:xfrm>
        </p:spPr>
        <p:txBody>
          <a:bodyPr>
            <a:normAutofit/>
          </a:bodyPr>
          <a:lstStyle/>
          <a:p>
            <a:r>
              <a:rPr lang="ru-RU" dirty="0"/>
              <a:t> </a:t>
            </a:r>
            <a:r>
              <a:rPr lang="kk-KZ" dirty="0"/>
              <a:t>Барлық сәйкестендіруге арналған заң бойынша құралған кодтардың кодтар комбинацияларының жалпы болуы мүмкін саны </a:t>
            </a:r>
            <a:r>
              <a:rPr lang="kk-KZ" dirty="0" smtClean="0"/>
              <a:t>келесі өрнекпен анықталады</a:t>
            </a:r>
          </a:p>
          <a:p>
            <a:endParaRPr lang="kk-KZ" dirty="0"/>
          </a:p>
          <a:p>
            <a:endParaRPr lang="kk-KZ" dirty="0" smtClean="0"/>
          </a:p>
          <a:p>
            <a:r>
              <a:rPr lang="ru-RU" dirty="0" err="1" smtClean="0"/>
              <a:t>Бөгеуден</a:t>
            </a:r>
            <a:r>
              <a:rPr lang="ru-RU" dirty="0" smtClean="0"/>
              <a:t> </a:t>
            </a:r>
            <a:r>
              <a:rPr lang="ru-RU" dirty="0" err="1" smtClean="0"/>
              <a:t>қорғаған</a:t>
            </a:r>
            <a:r>
              <a:rPr lang="ru-RU" dirty="0" smtClean="0"/>
              <a:t> </a:t>
            </a:r>
            <a:r>
              <a:rPr lang="ru-RU" dirty="0" err="1" smtClean="0"/>
              <a:t>кодтар</a:t>
            </a:r>
            <a:r>
              <a:rPr lang="ru-RU" dirty="0" smtClean="0"/>
              <a:t>. </a:t>
            </a:r>
            <a:r>
              <a:rPr lang="kk-KZ" dirty="0"/>
              <a:t>Бөгеуілден қорғалған кодты құру үшін барлық кодтық комбинациялар қандай екі топқа бөлінеді </a:t>
            </a:r>
            <a:r>
              <a:rPr lang="kk-KZ" b="1" dirty="0" smtClean="0"/>
              <a:t>рұқсат </a:t>
            </a:r>
            <a:r>
              <a:rPr lang="kk-KZ" b="1" dirty="0"/>
              <a:t>етілген және рұқсат </a:t>
            </a:r>
            <a:r>
              <a:rPr lang="kk-KZ" b="1" dirty="0" smtClean="0"/>
              <a:t>етілмеген. </a:t>
            </a:r>
          </a:p>
          <a:p>
            <a:pPr lvl="0"/>
            <a:r>
              <a:rPr lang="kk-KZ" dirty="0"/>
              <a:t>Бөгеуілден қорғалған кодтар </a:t>
            </a:r>
            <a:r>
              <a:rPr lang="ru-RU" b="1" dirty="0" err="1" smtClean="0"/>
              <a:t>бло</a:t>
            </a:r>
            <a:r>
              <a:rPr lang="kk-KZ" b="1" dirty="0"/>
              <a:t>кті және </a:t>
            </a:r>
            <a:r>
              <a:rPr lang="kk-KZ" b="1" dirty="0" smtClean="0"/>
              <a:t>үзіліссіз </a:t>
            </a:r>
            <a:r>
              <a:rPr lang="kk-KZ" dirty="0" smtClean="0"/>
              <a:t>бөлінеді</a:t>
            </a:r>
          </a:p>
          <a:p>
            <a:r>
              <a:rPr lang="ru-RU" dirty="0" err="1"/>
              <a:t>Бло</a:t>
            </a:r>
            <a:r>
              <a:rPr lang="kk-KZ" dirty="0" smtClean="0"/>
              <a:t>кты</a:t>
            </a:r>
            <a:r>
              <a:rPr lang="ru-RU" dirty="0" smtClean="0"/>
              <a:t> </a:t>
            </a:r>
            <a:r>
              <a:rPr lang="kk-KZ" dirty="0" smtClean="0"/>
              <a:t>кодтар</a:t>
            </a:r>
            <a:r>
              <a:rPr lang="ru-RU" dirty="0"/>
              <a:t> </a:t>
            </a:r>
            <a:r>
              <a:rPr lang="ru-RU" dirty="0" err="1" smtClean="0"/>
              <a:t>системати</a:t>
            </a:r>
            <a:r>
              <a:rPr lang="kk-KZ" dirty="0"/>
              <a:t>калық және систематикалық </a:t>
            </a:r>
            <a:r>
              <a:rPr lang="kk-KZ" dirty="0" smtClean="0"/>
              <a:t>емес бөлінеді</a:t>
            </a:r>
            <a:endParaRPr lang="ru-RU" dirty="0"/>
          </a:p>
          <a:p>
            <a:pPr lvl="0"/>
            <a:endParaRPr lang="ru-RU" dirty="0"/>
          </a:p>
          <a:p>
            <a:r>
              <a:rPr lang="kk-KZ" dirty="0" smtClean="0"/>
              <a:t>Үзіліссіз </a:t>
            </a:r>
            <a:r>
              <a:rPr lang="kk-KZ" dirty="0"/>
              <a:t>кодтарда белгілі ұзындықты ақпараттық бейнелердің реттілігі </a:t>
            </a:r>
            <a:r>
              <a:rPr lang="kk-KZ" dirty="0" smtClean="0"/>
              <a:t>жоқ</a:t>
            </a:r>
          </a:p>
          <a:p>
            <a:r>
              <a:rPr lang="kk-KZ" dirty="0" smtClean="0"/>
              <a:t>Блокты </a:t>
            </a:r>
            <a:r>
              <a:rPr lang="kk-KZ" dirty="0"/>
              <a:t>кодтардың хаттамалары белгілі бейнелер саннан туратын белгілі ұзындықты блоктармен тасымалданады</a:t>
            </a:r>
            <a:r>
              <a:rPr lang="kk-KZ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1950" y="1738312"/>
            <a:ext cx="7200901" cy="552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74989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4739</TotalTime>
  <Words>2263</Words>
  <Application>Microsoft Office PowerPoint</Application>
  <PresentationFormat>Широкоэкранный</PresentationFormat>
  <Paragraphs>183</Paragraphs>
  <Slides>50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6" baseType="lpstr">
      <vt:lpstr>Arial</vt:lpstr>
      <vt:lpstr>Century Gothic</vt:lpstr>
      <vt:lpstr>Times New Roman</vt:lpstr>
      <vt:lpstr>Wingdings 3</vt:lpstr>
      <vt:lpstr>Легкий дым</vt:lpstr>
      <vt:lpstr>MathType 7.0 Equation</vt:lpstr>
      <vt:lpstr>Электрмен жабдықтауды басқару жүйелеріндегі ақпарат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Ақпараттар және хабарламалар саны </vt:lpstr>
      <vt:lpstr>Презентация PowerPoint</vt:lpstr>
      <vt:lpstr>Презентация PowerPoint</vt:lpstr>
      <vt:lpstr>Презентация PowerPoint</vt:lpstr>
      <vt:lpstr>Презентация PowerPoint</vt:lpstr>
      <vt:lpstr>үздіксіз және дискретті сигналдар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Спектрлер және олардың сигналдары</vt:lpstr>
      <vt:lpstr>Презентация PowerPoint</vt:lpstr>
      <vt:lpstr>Презентация PowerPoint</vt:lpstr>
      <vt:lpstr>Тік бұрышты импульстерді гармоникалық құрастырушыларға бөлу а) тік бұрышты импульстардың тізбегі б) гармоникалық құрастырушылары в) синтезделген импульстар тізбегі  </vt:lpstr>
      <vt:lpstr>Презентация PowerPoint</vt:lpstr>
      <vt:lpstr>Модуляция</vt:lpstr>
      <vt:lpstr>Электр токтың белгілері а- тұрақты токта амплитудалық б,в,г – гармоникалық тербелістерде амплитудалық, жиіліктік жіне фазалық д,е,ж,з,и – тасылмалданған периодтық импульстер тізбегінде амплитудалық, уақыттық, жиіліктік, фазалық және полярлы</vt:lpstr>
      <vt:lpstr>Презентация PowerPoint</vt:lpstr>
      <vt:lpstr>Гармоникалық тербелістердің амплитудалық модуляциясы а) басқарушы сигнал  б,в,г) – модуляцияланған тербелістер </vt:lpstr>
      <vt:lpstr>Презентация PowerPoint</vt:lpstr>
      <vt:lpstr>Гармониалық тербелістердің жиіліктік модуляциясы а) көптүрлі полярлы тік бұрышты сигнал б) бір полярлы тік бұрышты сигналда</vt:lpstr>
      <vt:lpstr>Презентация PowerPoint</vt:lpstr>
      <vt:lpstr>Гармоникалық тербелістердің фазалық модулциясы а) көптүрлі полярлы тік бұрышты сигнал б) бір полярлы тік бұрышты сигналда </vt:lpstr>
      <vt:lpstr>Презентация PowerPoint</vt:lpstr>
      <vt:lpstr>Импульстік модуляция а) басқарушы сигнал,  б) тасымалданатын импульстер тізбегі, в,г,д,е)- АИМ, ШИМ, ЧИМ және ФИм модуляциялары</vt:lpstr>
      <vt:lpstr>Демодуляция</vt:lpstr>
      <vt:lpstr>АМ – тербелістерді детекторының диодты сұлбасы (а) және оның сипаттамасы (б)</vt:lpstr>
      <vt:lpstr>ЧМ-тербелістерді демодуляциялаған кезде алдыменен оларды АМ тербелістерге түрлендіреді, сонан соң оларды АМ-детектормен демоделдейді. Суретте ең қарапайым ЧМ-тербелістердің сұлбасы (а) және оның сипаттамалары (б)көрсетілген </vt:lpstr>
      <vt:lpstr>ФМ-тербелістердің демодуляторының құрымдылық сұлбасы (а) және оның жұмыс диаграммасы (б) </vt:lpstr>
      <vt:lpstr>Кодтау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Информация в системах управления электроснабжением</dc:title>
  <dc:creator>Админ</dc:creator>
  <cp:lastModifiedBy>Админ</cp:lastModifiedBy>
  <cp:revision>67</cp:revision>
  <dcterms:created xsi:type="dcterms:W3CDTF">2020-11-12T03:31:52Z</dcterms:created>
  <dcterms:modified xsi:type="dcterms:W3CDTF">2020-11-21T11:08:49Z</dcterms:modified>
</cp:coreProperties>
</file>